
<file path=[Content_Types].xml><?xml version="1.0" encoding="utf-8"?>
<Types xmlns="http://schemas.openxmlformats.org/package/2006/content-types">
  <Override PartName="/ppt/slides/slide47.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slideLayouts/slideLayout120.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Layouts/slideLayout99.xml" ContentType="application/vnd.openxmlformats-officedocument.presentationml.slideLayout+xml"/>
  <Override PartName="/ppt/slides/slide49.xml" ContentType="application/vnd.openxmlformats-officedocument.presentationml.slide+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3" r:id="rId1"/>
    <p:sldMasterId id="2147484103" r:id="rId2"/>
  </p:sldMasterIdLst>
  <p:notesMasterIdLst>
    <p:notesMasterId r:id="rId53"/>
  </p:notesMasterIdLst>
  <p:sldIdLst>
    <p:sldId id="1400" r:id="rId3"/>
    <p:sldId id="1436" r:id="rId4"/>
    <p:sldId id="1472" r:id="rId5"/>
    <p:sldId id="1438" r:id="rId6"/>
    <p:sldId id="1500" r:id="rId7"/>
    <p:sldId id="1454" r:id="rId8"/>
    <p:sldId id="1488" r:id="rId9"/>
    <p:sldId id="1490" r:id="rId10"/>
    <p:sldId id="1491" r:id="rId11"/>
    <p:sldId id="1487" r:id="rId12"/>
    <p:sldId id="1489" r:id="rId13"/>
    <p:sldId id="1520" r:id="rId14"/>
    <p:sldId id="1521" r:id="rId15"/>
    <p:sldId id="1522" r:id="rId16"/>
    <p:sldId id="1523" r:id="rId17"/>
    <p:sldId id="1464" r:id="rId18"/>
    <p:sldId id="1469" r:id="rId19"/>
    <p:sldId id="1473" r:id="rId20"/>
    <p:sldId id="1478" r:id="rId21"/>
    <p:sldId id="1479" r:id="rId22"/>
    <p:sldId id="1492" r:id="rId23"/>
    <p:sldId id="1480" r:id="rId24"/>
    <p:sldId id="1446" r:id="rId25"/>
    <p:sldId id="1471" r:id="rId26"/>
    <p:sldId id="1470" r:id="rId27"/>
    <p:sldId id="1484" r:id="rId28"/>
    <p:sldId id="1485" r:id="rId29"/>
    <p:sldId id="1486" r:id="rId30"/>
    <p:sldId id="1497" r:id="rId31"/>
    <p:sldId id="1498" r:id="rId32"/>
    <p:sldId id="1474" r:id="rId33"/>
    <p:sldId id="1519" r:id="rId34"/>
    <p:sldId id="1507" r:id="rId35"/>
    <p:sldId id="1508" r:id="rId36"/>
    <p:sldId id="1509" r:id="rId37"/>
    <p:sldId id="1510" r:id="rId38"/>
    <p:sldId id="1511" r:id="rId39"/>
    <p:sldId id="1512" r:id="rId40"/>
    <p:sldId id="1513" r:id="rId41"/>
    <p:sldId id="1514" r:id="rId42"/>
    <p:sldId id="1515" r:id="rId43"/>
    <p:sldId id="1516" r:id="rId44"/>
    <p:sldId id="1517" r:id="rId45"/>
    <p:sldId id="1518" r:id="rId46"/>
    <p:sldId id="1506" r:id="rId47"/>
    <p:sldId id="1475" r:id="rId48"/>
    <p:sldId id="1502" r:id="rId49"/>
    <p:sldId id="1503" r:id="rId50"/>
    <p:sldId id="1504" r:id="rId51"/>
    <p:sldId id="1505" r:id="rId52"/>
  </p:sldIdLst>
  <p:sldSz cx="9144000" cy="6858000" type="screen4x3"/>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570" userDrawn="1">
          <p15:clr>
            <a:srgbClr val="A4A3A4"/>
          </p15:clr>
        </p15:guide>
        <p15:guide id="2" pos="2988" userDrawn="1">
          <p15:clr>
            <a:srgbClr val="A4A3A4"/>
          </p15:clr>
        </p15:guide>
        <p15:guide id="3" orient="horz" pos="1094" userDrawn="1">
          <p15:clr>
            <a:srgbClr val="A4A3A4"/>
          </p15:clr>
        </p15:guide>
        <p15:guide id="4" pos="249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FFFFFF"/>
    <a:srgbClr val="DDDDDD"/>
    <a:srgbClr val="B2B2B2"/>
    <a:srgbClr val="808080"/>
    <a:srgbClr val="5F5F5F"/>
    <a:srgbClr val="C0C0C0"/>
    <a:srgbClr val="7F7F7F"/>
    <a:srgbClr val="328682"/>
    <a:srgbClr val="32788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5" autoAdjust="0"/>
    <p:restoredTop sz="95491" autoAdjust="0"/>
  </p:normalViewPr>
  <p:slideViewPr>
    <p:cSldViewPr snapToObjects="1">
      <p:cViewPr varScale="1">
        <p:scale>
          <a:sx n="84" d="100"/>
          <a:sy n="84" d="100"/>
        </p:scale>
        <p:origin x="-619" y="-72"/>
      </p:cViewPr>
      <p:guideLst>
        <p:guide orient="horz" pos="1570"/>
        <p:guide orient="horz" pos="1094"/>
        <p:guide pos="2988"/>
        <p:guide pos="2490"/>
      </p:guideLst>
    </p:cSldViewPr>
  </p:slideViewPr>
  <p:notesTextViewPr>
    <p:cViewPr>
      <p:scale>
        <a:sx n="1" d="1"/>
        <a:sy n="1" d="1"/>
      </p:scale>
      <p:origin x="0" y="0"/>
    </p:cViewPr>
  </p:notesTextViewPr>
  <p:sorterViewPr>
    <p:cViewPr varScale="1">
      <p:scale>
        <a:sx n="1" d="1"/>
        <a:sy n="1" d="1"/>
      </p:scale>
      <p:origin x="0" y="1358"/>
    </p:cViewPr>
  </p:sorterViewPr>
  <p:notesViewPr>
    <p:cSldViewPr snapToObjects="1">
      <p:cViewPr varScale="1">
        <p:scale>
          <a:sx n="73" d="100"/>
          <a:sy n="73" d="100"/>
        </p:scale>
        <p:origin x="-3792" y="-112"/>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pPr/>
              <a:t>3/31/2017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pPr/>
              <a:t>‹N°›</a:t>
            </a:fld>
            <a:endParaRPr lang="en-US"/>
          </a:p>
        </p:txBody>
      </p:sp>
    </p:spTree>
    <p:extLst>
      <p:ext uri="{BB962C8B-B14F-4D97-AF65-F5344CB8AC3E}">
        <p14:creationId xmlns=""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7863621-2E60-B848-8968-B0341E26A312}" type="slidenum">
              <a:rPr lang="en-US" smtClean="0"/>
              <a:pPr/>
              <a:t>29</a:t>
            </a:fld>
            <a:endParaRPr lang="en-US"/>
          </a:p>
        </p:txBody>
      </p:sp>
    </p:spTree>
    <p:extLst>
      <p:ext uri="{BB962C8B-B14F-4D97-AF65-F5344CB8AC3E}">
        <p14:creationId xmlns="" xmlns:p14="http://schemas.microsoft.com/office/powerpoint/2010/main" val="377757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pPr/>
              <a:t>49</a:t>
            </a:fld>
            <a:endParaRPr lang="en-US"/>
          </a:p>
        </p:txBody>
      </p:sp>
    </p:spTree>
    <p:extLst>
      <p:ext uri="{BB962C8B-B14F-4D97-AF65-F5344CB8AC3E}">
        <p14:creationId xmlns="" xmlns:p14="http://schemas.microsoft.com/office/powerpoint/2010/main" val="233224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3912001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5236182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685800"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3323844"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5961888"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1750191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6944" y="1397000"/>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5152" y="1397000"/>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685800"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3060985"/>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4645152" y="3060985"/>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11168754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6944" y="1397000"/>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5152" y="1397000"/>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685800"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3060985"/>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4645152" y="3060985"/>
            <a:ext cx="381419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9300120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18288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4592048"/>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4592048"/>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4592048"/>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4592048"/>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8503730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18288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6999"/>
            <a:ext cx="18288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4592048"/>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4592048"/>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4592048"/>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4592048"/>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8991629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2496312"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6999"/>
            <a:ext cx="249631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6999"/>
            <a:ext cx="249631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4822880"/>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4822880"/>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4822880"/>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17211149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2496312"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6999"/>
            <a:ext cx="249631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6999"/>
            <a:ext cx="249631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4822880"/>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4822880"/>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4822880"/>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8572022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381419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6999"/>
            <a:ext cx="381419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5053712"/>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5053712"/>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7862173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381419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6999"/>
            <a:ext cx="3814192"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5053712"/>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5053712"/>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25269814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2970007"/>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970007"/>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970007"/>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970007"/>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4212305"/>
            <a:ext cx="1831086"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313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452421"/>
            <a:ext cx="7772400" cy="4627563"/>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4442637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7000"/>
            <a:ext cx="18288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2970007"/>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970007"/>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970007"/>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970007"/>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4212305"/>
            <a:ext cx="1831086"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8076061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7000"/>
            <a:ext cx="249631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3200839"/>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200839"/>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200839"/>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927704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7000"/>
            <a:ext cx="249631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3200839"/>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200839"/>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200839"/>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5862127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7000"/>
            <a:ext cx="381419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3431671"/>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431671"/>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3283779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7000"/>
            <a:ext cx="3814192"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3431671"/>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431671"/>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6809030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409679"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5590922"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2" name="Content Placeholder 13"/>
          <p:cNvSpPr>
            <a:spLocks noGrp="1"/>
          </p:cNvSpPr>
          <p:nvPr>
            <p:ph sz="quarter" idx="24" hasCustomPrompt="1"/>
          </p:nvPr>
        </p:nvSpPr>
        <p:spPr>
          <a:xfrm>
            <a:off x="7772164"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3409679"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5590922"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0" name="Content Placeholder 13"/>
          <p:cNvSpPr>
            <a:spLocks noGrp="1"/>
          </p:cNvSpPr>
          <p:nvPr>
            <p:ph sz="quarter" idx="32" hasCustomPrompt="1"/>
          </p:nvPr>
        </p:nvSpPr>
        <p:spPr>
          <a:xfrm>
            <a:off x="7772164"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3409679"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5590922"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8" name="Content Placeholder 13"/>
          <p:cNvSpPr>
            <a:spLocks noGrp="1"/>
          </p:cNvSpPr>
          <p:nvPr>
            <p:ph sz="quarter" idx="40" hasCustomPrompt="1"/>
          </p:nvPr>
        </p:nvSpPr>
        <p:spPr>
          <a:xfrm>
            <a:off x="7772164"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11854246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409679"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5590922"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2" name="Content Placeholder 13"/>
          <p:cNvSpPr>
            <a:spLocks noGrp="1"/>
          </p:cNvSpPr>
          <p:nvPr>
            <p:ph sz="quarter" idx="24" hasCustomPrompt="1"/>
          </p:nvPr>
        </p:nvSpPr>
        <p:spPr>
          <a:xfrm>
            <a:off x="7772164"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3409679"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5590922"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0" name="Content Placeholder 13"/>
          <p:cNvSpPr>
            <a:spLocks noGrp="1"/>
          </p:cNvSpPr>
          <p:nvPr>
            <p:ph sz="quarter" idx="32" hasCustomPrompt="1"/>
          </p:nvPr>
        </p:nvSpPr>
        <p:spPr>
          <a:xfrm>
            <a:off x="7772164"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3409679"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5590922"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8" name="Content Placeholder 13"/>
          <p:cNvSpPr>
            <a:spLocks noGrp="1"/>
          </p:cNvSpPr>
          <p:nvPr>
            <p:ph sz="quarter" idx="40" hasCustomPrompt="1"/>
          </p:nvPr>
        </p:nvSpPr>
        <p:spPr>
          <a:xfrm>
            <a:off x="7772164"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642939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15354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4069975"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4667304"/>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6911512"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326661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15354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15354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4667305"/>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4069975"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4667304"/>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6911512"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25495066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88657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886576"/>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072824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1583008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886577"/>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886576"/>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7327606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721530"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639790"/>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6002677"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721530"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3886577"/>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6002677"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8378574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721530"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639790"/>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6002677"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721530"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3886577"/>
            <a:ext cx="1150616"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6002677"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31705085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1007520"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431541"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846223"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270244"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684926" y="1639789"/>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108947"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9620102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431541"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3270244"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6108947"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9" name="Picture Placeholder 3"/>
          <p:cNvSpPr>
            <a:spLocks noGrp="1"/>
          </p:cNvSpPr>
          <p:nvPr>
            <p:ph type="pic" sz="quarter" idx="10"/>
          </p:nvPr>
        </p:nvSpPr>
        <p:spPr>
          <a:xfrm>
            <a:off x="1007520"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0" name="Picture Placeholder 3"/>
          <p:cNvSpPr>
            <a:spLocks noGrp="1"/>
          </p:cNvSpPr>
          <p:nvPr>
            <p:ph type="pic" sz="quarter" idx="19"/>
          </p:nvPr>
        </p:nvSpPr>
        <p:spPr>
          <a:xfrm>
            <a:off x="3846223"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1" name="Picture Placeholder 3"/>
          <p:cNvSpPr>
            <a:spLocks noGrp="1"/>
          </p:cNvSpPr>
          <p:nvPr>
            <p:ph type="pic" sz="quarter" idx="21"/>
          </p:nvPr>
        </p:nvSpPr>
        <p:spPr>
          <a:xfrm>
            <a:off x="6684926" y="1639789"/>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Tree>
    <p:extLst>
      <p:ext uri="{BB962C8B-B14F-4D97-AF65-F5344CB8AC3E}">
        <p14:creationId xmlns="" xmlns:p14="http://schemas.microsoft.com/office/powerpoint/2010/main" val="22110045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750552"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53944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853449"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2642337"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956346"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4745234"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7059242" y="1639789"/>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1" name="Content Placeholder 13"/>
          <p:cNvSpPr>
            <a:spLocks noGrp="1"/>
          </p:cNvSpPr>
          <p:nvPr>
            <p:ph sz="quarter" idx="43" hasCustomPrompt="1"/>
          </p:nvPr>
        </p:nvSpPr>
        <p:spPr>
          <a:xfrm>
            <a:off x="684813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15323568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53944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2642337"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4745234"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1" name="Content Placeholder 13"/>
          <p:cNvSpPr>
            <a:spLocks noGrp="1"/>
          </p:cNvSpPr>
          <p:nvPr>
            <p:ph sz="quarter" idx="43" hasCustomPrompt="1"/>
          </p:nvPr>
        </p:nvSpPr>
        <p:spPr>
          <a:xfrm>
            <a:off x="684813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2" name="Picture Placeholder 3"/>
          <p:cNvSpPr>
            <a:spLocks noGrp="1"/>
          </p:cNvSpPr>
          <p:nvPr>
            <p:ph type="pic" sz="quarter" idx="10"/>
          </p:nvPr>
        </p:nvSpPr>
        <p:spPr>
          <a:xfrm>
            <a:off x="750552"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3" name="Picture Placeholder 3"/>
          <p:cNvSpPr>
            <a:spLocks noGrp="1"/>
          </p:cNvSpPr>
          <p:nvPr>
            <p:ph type="pic" sz="quarter" idx="19"/>
          </p:nvPr>
        </p:nvSpPr>
        <p:spPr>
          <a:xfrm>
            <a:off x="2853449"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5" name="Picture Placeholder 3"/>
          <p:cNvSpPr>
            <a:spLocks noGrp="1"/>
          </p:cNvSpPr>
          <p:nvPr>
            <p:ph type="pic" sz="quarter" idx="21"/>
          </p:nvPr>
        </p:nvSpPr>
        <p:spPr>
          <a:xfrm>
            <a:off x="4956346" y="1639790"/>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6" name="Picture Placeholder 3"/>
          <p:cNvSpPr>
            <a:spLocks noGrp="1"/>
          </p:cNvSpPr>
          <p:nvPr>
            <p:ph type="pic" sz="quarter" idx="42"/>
          </p:nvPr>
        </p:nvSpPr>
        <p:spPr>
          <a:xfrm>
            <a:off x="7059242" y="1639789"/>
            <a:ext cx="1380744"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Tree>
    <p:extLst>
      <p:ext uri="{BB962C8B-B14F-4D97-AF65-F5344CB8AC3E}">
        <p14:creationId xmlns="" xmlns:p14="http://schemas.microsoft.com/office/powerpoint/2010/main" val="18106262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1" y="1268759"/>
            <a:ext cx="1764195" cy="3535680"/>
          </a:xfrm>
          <a:solidFill>
            <a:schemeClr val="bg1">
              <a:lumMod val="95000"/>
            </a:schemeClr>
          </a:solidFill>
        </p:spPr>
        <p:txBody>
          <a:bodyPr anchor="ctr">
            <a:normAutofit/>
          </a:bodyPr>
          <a:lstStyle>
            <a:lvl1pPr marL="0" indent="0" algn="ctr">
              <a:buNone/>
              <a:defRPr sz="1050"/>
            </a:lvl1pPr>
          </a:lstStyle>
          <a:p>
            <a:r>
              <a:rPr lang="en-US"/>
              <a:t>Click icon to add picture</a:t>
            </a:r>
          </a:p>
        </p:txBody>
      </p:sp>
      <p:sp>
        <p:nvSpPr>
          <p:cNvPr id="5" name="Picture Placeholder 3"/>
          <p:cNvSpPr>
            <a:spLocks noGrp="1"/>
          </p:cNvSpPr>
          <p:nvPr>
            <p:ph type="pic" sz="quarter" idx="11"/>
          </p:nvPr>
        </p:nvSpPr>
        <p:spPr>
          <a:xfrm>
            <a:off x="4693478" y="1268759"/>
            <a:ext cx="1764195" cy="3535680"/>
          </a:xfrm>
          <a:solidFill>
            <a:schemeClr val="bg1">
              <a:lumMod val="95000"/>
            </a:schemeClr>
          </a:solidFill>
        </p:spPr>
        <p:txBody>
          <a:bodyPr anchor="ctr">
            <a:normAutofit/>
          </a:bodyPr>
          <a:lstStyle>
            <a:lvl1pPr marL="0" indent="0" algn="ctr">
              <a:buNone/>
              <a:defRPr sz="1050"/>
            </a:lvl1pPr>
          </a:lstStyle>
          <a:p>
            <a:r>
              <a:rPr lang="en-US"/>
              <a:t>Click icon to add picture</a:t>
            </a:r>
          </a:p>
        </p:txBody>
      </p:sp>
      <p:sp>
        <p:nvSpPr>
          <p:cNvPr id="8" name="Text Placeholder 9"/>
          <p:cNvSpPr>
            <a:spLocks noGrp="1"/>
          </p:cNvSpPr>
          <p:nvPr>
            <p:ph type="body" sz="quarter" idx="14"/>
          </p:nvPr>
        </p:nvSpPr>
        <p:spPr>
          <a:xfrm>
            <a:off x="2600782" y="1268759"/>
            <a:ext cx="1859858"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6598342" y="1268759"/>
            <a:ext cx="1859858"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685801" y="4980566"/>
            <a:ext cx="377483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4693479" y="4980566"/>
            <a:ext cx="376472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090185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452421"/>
            <a:ext cx="7772400" cy="4627563"/>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430887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5242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5242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929134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1920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237061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296144"/>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560285"/>
            <a:ext cx="3811588"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296144"/>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560285"/>
            <a:ext cx="3813174"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738700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539228"/>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803371"/>
            <a:ext cx="3811588"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539228"/>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803371"/>
            <a:ext cx="3813174"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524362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492529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07833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1535730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6770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286762" y="0"/>
            <a:ext cx="229743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573524" y="0"/>
            <a:ext cx="229743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860286" y="0"/>
            <a:ext cx="229743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229743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2286762" y="3419856"/>
            <a:ext cx="229743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573524" y="3419856"/>
            <a:ext cx="229743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6860286" y="3419856"/>
            <a:ext cx="229743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3981973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1828229" y="0"/>
            <a:ext cx="1831086"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656457" y="0"/>
            <a:ext cx="1831086"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5484686" y="0"/>
            <a:ext cx="1831086"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312914" y="0"/>
            <a:ext cx="1831086"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1828229" y="2281428"/>
            <a:ext cx="1831086"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3656457" y="2281428"/>
            <a:ext cx="1831086"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5484686" y="2281428"/>
            <a:ext cx="1831086"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7312914" y="2281428"/>
            <a:ext cx="1831086"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1831086"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1835087" y="4562856"/>
            <a:ext cx="1831086"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3663315" y="4562856"/>
            <a:ext cx="1831086"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5491544" y="4562856"/>
            <a:ext cx="1831086"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7312914" y="4562856"/>
            <a:ext cx="1831086"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3672343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1521562" y="0"/>
            <a:ext cx="1536192"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043124" y="0"/>
            <a:ext cx="1536192"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4564685" y="0"/>
            <a:ext cx="1536192"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607808" y="0"/>
            <a:ext cx="1536192"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6086247" y="0"/>
            <a:ext cx="1536192"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1536192"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1521562" y="1709928"/>
            <a:ext cx="1536192"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3043124" y="1709928"/>
            <a:ext cx="1536192"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4564685" y="1709928"/>
            <a:ext cx="1536192"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7607808" y="1709928"/>
            <a:ext cx="1536192"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6086247" y="1709928"/>
            <a:ext cx="1536192"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1536192"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1521562" y="3419856"/>
            <a:ext cx="1536192"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3043124" y="3419856"/>
            <a:ext cx="1536192"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4564685" y="3419856"/>
            <a:ext cx="1536192"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7607808" y="3419856"/>
            <a:ext cx="1536192"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6086247" y="3419856"/>
            <a:ext cx="1536192"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1536192"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1521562" y="5129784"/>
            <a:ext cx="1536192"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3043124" y="5129784"/>
            <a:ext cx="1536192"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4564685" y="5129784"/>
            <a:ext cx="1536192"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7607808" y="5129784"/>
            <a:ext cx="1536192"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6086247" y="5129784"/>
            <a:ext cx="1536192"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2377203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26670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46482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66294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6858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3170747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26670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46482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6629400" y="1397000"/>
            <a:ext cx="18288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6858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404491364"/>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6848923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4260243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843217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77853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864870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26670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46482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66294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685800"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940497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26670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46482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6629400" y="1397001"/>
            <a:ext cx="18288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685800"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831046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685800"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707154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685800"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0179400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685800"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049861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685800"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8345518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038" y="1397001"/>
            <a:ext cx="1828800" cy="1476165"/>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62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74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86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685038" y="4717008"/>
            <a:ext cx="1831086"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3057005"/>
            <a:ext cx="1828800" cy="1476165"/>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26662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46474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66286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22739171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038" y="1397001"/>
            <a:ext cx="1828800" cy="1476165"/>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62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74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8638" y="1397001"/>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685038" y="4717008"/>
            <a:ext cx="1831086"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3057005"/>
            <a:ext cx="1828800" cy="1476165"/>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26662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46474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6628638" y="3057005"/>
            <a:ext cx="1828800" cy="1476165"/>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952594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685800"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3323844"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5961888"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1371207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685800"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3323844"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5961888" y="3060985"/>
            <a:ext cx="249631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88272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2729218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6944" y="1397000"/>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5152" y="1397000"/>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685800"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3060985"/>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4645152" y="3060985"/>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1599935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6944" y="1397000"/>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5152" y="1397000"/>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Content Placeholder 13"/>
          <p:cNvSpPr>
            <a:spLocks noGrp="1"/>
          </p:cNvSpPr>
          <p:nvPr>
            <p:ph sz="quarter" idx="18"/>
          </p:nvPr>
        </p:nvSpPr>
        <p:spPr>
          <a:xfrm>
            <a:off x="685800"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4704406"/>
            <a:ext cx="3813048"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686944" y="3060985"/>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4645152" y="3060985"/>
            <a:ext cx="3814192" cy="1472184"/>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988541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1828800" cy="4266109"/>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4592048"/>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4592048"/>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4592048"/>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4592048"/>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1409989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1828800" cy="4266109"/>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6999"/>
            <a:ext cx="1828800"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4592048"/>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4592048"/>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4592048"/>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4592048"/>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221482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2496312" cy="4266109"/>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6999"/>
            <a:ext cx="249631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6999"/>
            <a:ext cx="249631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4822880"/>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4822880"/>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4822880"/>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3834587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2496312" cy="4266109"/>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6999"/>
            <a:ext cx="249631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6999"/>
            <a:ext cx="249631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4822880"/>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4822880"/>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4822880"/>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752624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381419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6999"/>
            <a:ext cx="381419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5053712"/>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5053712"/>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0781159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6999"/>
            <a:ext cx="381419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6999"/>
            <a:ext cx="3814192"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5053712"/>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5053712"/>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 xmlns:p14="http://schemas.microsoft.com/office/powerpoint/2010/main" val="23777473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2644068"/>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2970007"/>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970007"/>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970007"/>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970007"/>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4212305"/>
            <a:ext cx="1831086"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4805059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2644068"/>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70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82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9400" y="1397000"/>
            <a:ext cx="1828800"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685800" y="2970007"/>
            <a:ext cx="1831086" cy="1071062"/>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2666238" y="2970007"/>
            <a:ext cx="1831086" cy="1071062"/>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4646676" y="2970007"/>
            <a:ext cx="1831086" cy="1071062"/>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6627114" y="2970007"/>
            <a:ext cx="1831086" cy="1071062"/>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685800" y="4212305"/>
            <a:ext cx="1831086"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2666238"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4646676"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6627114" y="4212305"/>
            <a:ext cx="1831086"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368795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612006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2644068"/>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7000"/>
            <a:ext cx="249631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3200839"/>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200839"/>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200839"/>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743380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2644068"/>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323844" y="1397000"/>
            <a:ext cx="249631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685800" y="3200839"/>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3323844" y="3200839"/>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5961888" y="3200839"/>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685800"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323844"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5961888" y="4212305"/>
            <a:ext cx="2496312"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502739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7000"/>
            <a:ext cx="381419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3431671"/>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431671"/>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4330164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644009" y="1397000"/>
            <a:ext cx="3814192" cy="2644068"/>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685800" y="3431671"/>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4645152" y="3431671"/>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685800"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645152" y="4212305"/>
            <a:ext cx="3813048"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560241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409679"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5590922"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2" name="Content Placeholder 13"/>
          <p:cNvSpPr>
            <a:spLocks noGrp="1"/>
          </p:cNvSpPr>
          <p:nvPr>
            <p:ph sz="quarter" idx="24" hasCustomPrompt="1"/>
          </p:nvPr>
        </p:nvSpPr>
        <p:spPr>
          <a:xfrm>
            <a:off x="7772164"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3409679"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5590922"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0" name="Content Placeholder 13"/>
          <p:cNvSpPr>
            <a:spLocks noGrp="1"/>
          </p:cNvSpPr>
          <p:nvPr>
            <p:ph sz="quarter" idx="32" hasCustomPrompt="1"/>
          </p:nvPr>
        </p:nvSpPr>
        <p:spPr>
          <a:xfrm>
            <a:off x="7772164"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3409679"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5590922"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8" name="Content Placeholder 13"/>
          <p:cNvSpPr>
            <a:spLocks noGrp="1"/>
          </p:cNvSpPr>
          <p:nvPr>
            <p:ph sz="quarter" idx="40" hasCustomPrompt="1"/>
          </p:nvPr>
        </p:nvSpPr>
        <p:spPr>
          <a:xfrm>
            <a:off x="7772164"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15104534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612783"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409679"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794025"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5590922"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6975267"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2" name="Content Placeholder 13"/>
          <p:cNvSpPr>
            <a:spLocks noGrp="1"/>
          </p:cNvSpPr>
          <p:nvPr>
            <p:ph sz="quarter" idx="24" hasCustomPrompt="1"/>
          </p:nvPr>
        </p:nvSpPr>
        <p:spPr>
          <a:xfrm>
            <a:off x="7772164" y="1639789"/>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2612783"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3409679"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4794025"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5590922"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6975267"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0" name="Content Placeholder 13"/>
          <p:cNvSpPr>
            <a:spLocks noGrp="1"/>
          </p:cNvSpPr>
          <p:nvPr>
            <p:ph sz="quarter" idx="32" hasCustomPrompt="1"/>
          </p:nvPr>
        </p:nvSpPr>
        <p:spPr>
          <a:xfrm>
            <a:off x="7772164" y="3153547"/>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2612783"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3409679"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4794025"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5590922"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6975267"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8" name="Content Placeholder 13"/>
          <p:cNvSpPr>
            <a:spLocks noGrp="1"/>
          </p:cNvSpPr>
          <p:nvPr>
            <p:ph sz="quarter" idx="40" hasCustomPrompt="1"/>
          </p:nvPr>
        </p:nvSpPr>
        <p:spPr>
          <a:xfrm>
            <a:off x="7772164" y="4667304"/>
            <a:ext cx="1034421"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3171271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15354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4069975"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4667304"/>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6911512"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6644518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153548"/>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15354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153547"/>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431540"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2" name="Content Placeholder 13"/>
          <p:cNvSpPr>
            <a:spLocks noGrp="1"/>
          </p:cNvSpPr>
          <p:nvPr>
            <p:ph sz="quarter" idx="34" hasCustomPrompt="1"/>
          </p:nvPr>
        </p:nvSpPr>
        <p:spPr>
          <a:xfrm>
            <a:off x="1228437"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270244" y="4667305"/>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4" name="Content Placeholder 13"/>
          <p:cNvSpPr>
            <a:spLocks noGrp="1"/>
          </p:cNvSpPr>
          <p:nvPr>
            <p:ph sz="quarter" idx="36" hasCustomPrompt="1"/>
          </p:nvPr>
        </p:nvSpPr>
        <p:spPr>
          <a:xfrm>
            <a:off x="4069975"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108947" y="4667304"/>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46" name="Content Placeholder 13"/>
          <p:cNvSpPr>
            <a:spLocks noGrp="1"/>
          </p:cNvSpPr>
          <p:nvPr>
            <p:ph sz="quarter" idx="38" hasCustomPrompt="1"/>
          </p:nvPr>
        </p:nvSpPr>
        <p:spPr>
          <a:xfrm>
            <a:off x="6911512" y="4667304"/>
            <a:ext cx="1735806"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3015760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88657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886576"/>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5292430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228437"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270244" y="1639790"/>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4069975"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108947" y="1639789"/>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911512" y="1639789"/>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228437"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270244" y="3886577"/>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4069975"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108947" y="3886576"/>
            <a:ext cx="685800" cy="6858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8" name="Content Placeholder 13"/>
          <p:cNvSpPr>
            <a:spLocks noGrp="1"/>
          </p:cNvSpPr>
          <p:nvPr>
            <p:ph sz="quarter" idx="30" hasCustomPrompt="1"/>
          </p:nvPr>
        </p:nvSpPr>
        <p:spPr>
          <a:xfrm>
            <a:off x="6911512" y="3886576"/>
            <a:ext cx="1735806"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170405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41592500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721530"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639790"/>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6002677"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721530"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3886577"/>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6002677"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2450364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431540" y="1639790"/>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1721530"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709852" y="1639790"/>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6002677" y="1639789"/>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431540" y="3886577"/>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4" name="Content Placeholder 13"/>
          <p:cNvSpPr>
            <a:spLocks noGrp="1"/>
          </p:cNvSpPr>
          <p:nvPr>
            <p:ph sz="quarter" idx="26" hasCustomPrompt="1"/>
          </p:nvPr>
        </p:nvSpPr>
        <p:spPr>
          <a:xfrm>
            <a:off x="1721530"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709852" y="3886577"/>
            <a:ext cx="1150616" cy="115214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6" name="Content Placeholder 13"/>
          <p:cNvSpPr>
            <a:spLocks noGrp="1"/>
          </p:cNvSpPr>
          <p:nvPr>
            <p:ph sz="quarter" idx="28" hasCustomPrompt="1"/>
          </p:nvPr>
        </p:nvSpPr>
        <p:spPr>
          <a:xfrm>
            <a:off x="6002677" y="3886576"/>
            <a:ext cx="266900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1481425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1008802" y="1639790"/>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431541"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847505" y="1639790"/>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3270244"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686208" y="1639789"/>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6108947"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4417853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431541"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3270244"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6108947" y="3256993"/>
            <a:ext cx="2532703"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9" name="Picture Placeholder 3"/>
          <p:cNvSpPr>
            <a:spLocks noGrp="1"/>
          </p:cNvSpPr>
          <p:nvPr>
            <p:ph type="pic" sz="quarter" idx="10"/>
          </p:nvPr>
        </p:nvSpPr>
        <p:spPr>
          <a:xfrm>
            <a:off x="1008802" y="1639790"/>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0" name="Picture Placeholder 3"/>
          <p:cNvSpPr>
            <a:spLocks noGrp="1"/>
          </p:cNvSpPr>
          <p:nvPr>
            <p:ph type="pic" sz="quarter" idx="19"/>
          </p:nvPr>
        </p:nvSpPr>
        <p:spPr>
          <a:xfrm>
            <a:off x="3847505" y="1639790"/>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1" name="Picture Placeholder 3"/>
          <p:cNvSpPr>
            <a:spLocks noGrp="1"/>
          </p:cNvSpPr>
          <p:nvPr>
            <p:ph type="pic" sz="quarter" idx="21"/>
          </p:nvPr>
        </p:nvSpPr>
        <p:spPr>
          <a:xfrm>
            <a:off x="6686208" y="1639789"/>
            <a:ext cx="1378180"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Tree>
    <p:extLst>
      <p:ext uri="{BB962C8B-B14F-4D97-AF65-F5344CB8AC3E}">
        <p14:creationId xmlns="" xmlns:p14="http://schemas.microsoft.com/office/powerpoint/2010/main" val="36765554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750552"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4" name="Content Placeholder 13"/>
          <p:cNvSpPr>
            <a:spLocks noGrp="1"/>
          </p:cNvSpPr>
          <p:nvPr>
            <p:ph sz="quarter" idx="18" hasCustomPrompt="1"/>
          </p:nvPr>
        </p:nvSpPr>
        <p:spPr>
          <a:xfrm>
            <a:off x="53944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2853449"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28" name="Content Placeholder 13"/>
          <p:cNvSpPr>
            <a:spLocks noGrp="1"/>
          </p:cNvSpPr>
          <p:nvPr>
            <p:ph sz="quarter" idx="20" hasCustomPrompt="1"/>
          </p:nvPr>
        </p:nvSpPr>
        <p:spPr>
          <a:xfrm>
            <a:off x="2642337"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4956346"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30" name="Content Placeholder 13"/>
          <p:cNvSpPr>
            <a:spLocks noGrp="1"/>
          </p:cNvSpPr>
          <p:nvPr>
            <p:ph sz="quarter" idx="22" hasCustomPrompt="1"/>
          </p:nvPr>
        </p:nvSpPr>
        <p:spPr>
          <a:xfrm>
            <a:off x="4745234"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7059242" y="1639789"/>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1" name="Content Placeholder 13"/>
          <p:cNvSpPr>
            <a:spLocks noGrp="1"/>
          </p:cNvSpPr>
          <p:nvPr>
            <p:ph sz="quarter" idx="43" hasCustomPrompt="1"/>
          </p:nvPr>
        </p:nvSpPr>
        <p:spPr>
          <a:xfrm>
            <a:off x="684813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 xmlns:p14="http://schemas.microsoft.com/office/powerpoint/2010/main" val="770683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53944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2642337"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4745234"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1" name="Content Placeholder 13"/>
          <p:cNvSpPr>
            <a:spLocks noGrp="1"/>
          </p:cNvSpPr>
          <p:nvPr>
            <p:ph sz="quarter" idx="43" hasCustomPrompt="1"/>
          </p:nvPr>
        </p:nvSpPr>
        <p:spPr>
          <a:xfrm>
            <a:off x="6848131" y="3256993"/>
            <a:ext cx="180296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2" name="Picture Placeholder 3"/>
          <p:cNvSpPr>
            <a:spLocks noGrp="1"/>
          </p:cNvSpPr>
          <p:nvPr>
            <p:ph type="pic" sz="quarter" idx="10"/>
          </p:nvPr>
        </p:nvSpPr>
        <p:spPr>
          <a:xfrm>
            <a:off x="750552"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3" name="Picture Placeholder 3"/>
          <p:cNvSpPr>
            <a:spLocks noGrp="1"/>
          </p:cNvSpPr>
          <p:nvPr>
            <p:ph type="pic" sz="quarter" idx="19"/>
          </p:nvPr>
        </p:nvSpPr>
        <p:spPr>
          <a:xfrm>
            <a:off x="2853449"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5" name="Picture Placeholder 3"/>
          <p:cNvSpPr>
            <a:spLocks noGrp="1"/>
          </p:cNvSpPr>
          <p:nvPr>
            <p:ph type="pic" sz="quarter" idx="21"/>
          </p:nvPr>
        </p:nvSpPr>
        <p:spPr>
          <a:xfrm>
            <a:off x="4956346" y="1639790"/>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a:t>Click icon to add picture</a:t>
            </a:r>
            <a:endParaRPr lang="en-US" dirty="0"/>
          </a:p>
        </p:txBody>
      </p:sp>
      <p:sp>
        <p:nvSpPr>
          <p:cNvPr id="16" name="Picture Placeholder 3"/>
          <p:cNvSpPr>
            <a:spLocks noGrp="1"/>
          </p:cNvSpPr>
          <p:nvPr>
            <p:ph type="pic" sz="quarter" idx="42"/>
          </p:nvPr>
        </p:nvSpPr>
        <p:spPr>
          <a:xfrm>
            <a:off x="7059242" y="1639789"/>
            <a:ext cx="1380744" cy="1380744"/>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a:t>Click icon to add picture</a:t>
            </a:r>
            <a:endParaRPr lang="en-US" dirty="0"/>
          </a:p>
        </p:txBody>
      </p:sp>
    </p:spTree>
    <p:extLst>
      <p:ext uri="{BB962C8B-B14F-4D97-AF65-F5344CB8AC3E}">
        <p14:creationId xmlns="" xmlns:p14="http://schemas.microsoft.com/office/powerpoint/2010/main" val="28613353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1" y="1268759"/>
            <a:ext cx="1764195" cy="3535680"/>
          </a:xfrm>
          <a:solidFill>
            <a:schemeClr val="bg1">
              <a:lumMod val="90000"/>
              <a:lumOff val="10000"/>
            </a:schemeClr>
          </a:solidFill>
        </p:spPr>
        <p:txBody>
          <a:bodyPr anchor="ctr">
            <a:normAutofit/>
          </a:bodyPr>
          <a:lstStyle>
            <a:lvl1pPr marL="0" indent="0" algn="ctr">
              <a:buNone/>
              <a:defRPr sz="1050"/>
            </a:lvl1pPr>
          </a:lstStyle>
          <a:p>
            <a:r>
              <a:rPr lang="en-US"/>
              <a:t>Click icon to add picture</a:t>
            </a:r>
          </a:p>
        </p:txBody>
      </p:sp>
      <p:sp>
        <p:nvSpPr>
          <p:cNvPr id="5" name="Picture Placeholder 3"/>
          <p:cNvSpPr>
            <a:spLocks noGrp="1"/>
          </p:cNvSpPr>
          <p:nvPr>
            <p:ph type="pic" sz="quarter" idx="11"/>
          </p:nvPr>
        </p:nvSpPr>
        <p:spPr>
          <a:xfrm>
            <a:off x="4693478" y="1268759"/>
            <a:ext cx="1764195" cy="3535680"/>
          </a:xfrm>
          <a:solidFill>
            <a:schemeClr val="bg1">
              <a:lumMod val="90000"/>
              <a:lumOff val="10000"/>
            </a:schemeClr>
          </a:solidFill>
        </p:spPr>
        <p:txBody>
          <a:bodyPr anchor="ctr">
            <a:normAutofit/>
          </a:bodyPr>
          <a:lstStyle>
            <a:lvl1pPr marL="0" indent="0" algn="ctr">
              <a:buNone/>
              <a:defRPr sz="1050"/>
            </a:lvl1pPr>
          </a:lstStyle>
          <a:p>
            <a:r>
              <a:rPr lang="en-US"/>
              <a:t>Click icon to add picture</a:t>
            </a:r>
          </a:p>
        </p:txBody>
      </p:sp>
      <p:sp>
        <p:nvSpPr>
          <p:cNvPr id="8" name="Text Placeholder 9"/>
          <p:cNvSpPr>
            <a:spLocks noGrp="1"/>
          </p:cNvSpPr>
          <p:nvPr>
            <p:ph type="body" sz="quarter" idx="14"/>
          </p:nvPr>
        </p:nvSpPr>
        <p:spPr>
          <a:xfrm>
            <a:off x="2600782" y="1268759"/>
            <a:ext cx="1859858"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6598342" y="1268759"/>
            <a:ext cx="1859858"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685801" y="4980566"/>
            <a:ext cx="377483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4693479" y="4980566"/>
            <a:ext cx="376472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6518172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286762" y="0"/>
            <a:ext cx="229743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573524" y="0"/>
            <a:ext cx="229743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860286" y="0"/>
            <a:ext cx="229743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229743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2286762" y="3419856"/>
            <a:ext cx="229743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573524" y="3419856"/>
            <a:ext cx="229743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6860286" y="3419856"/>
            <a:ext cx="229743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2667915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1828229" y="0"/>
            <a:ext cx="1831086"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656457" y="0"/>
            <a:ext cx="1831086"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5484686" y="0"/>
            <a:ext cx="1831086"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312914" y="0"/>
            <a:ext cx="1831086"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1828229" y="2281428"/>
            <a:ext cx="1831086"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3656457" y="2281428"/>
            <a:ext cx="1831086"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5484686" y="2281428"/>
            <a:ext cx="1831086"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7312914" y="2281428"/>
            <a:ext cx="1831086"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1831086"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1828229" y="4562856"/>
            <a:ext cx="1831086"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3656457" y="4562856"/>
            <a:ext cx="1831086"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5484686" y="4562856"/>
            <a:ext cx="1831086"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7312914" y="4562856"/>
            <a:ext cx="1831086"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37538610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1521562" y="0"/>
            <a:ext cx="1536192"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043124" y="0"/>
            <a:ext cx="1536192"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4564685" y="0"/>
            <a:ext cx="1536192"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607808" y="0"/>
            <a:ext cx="1536192"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6086247" y="0"/>
            <a:ext cx="1536192"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1536192"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1521562" y="1709928"/>
            <a:ext cx="1536192"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3043124" y="1709928"/>
            <a:ext cx="1536192"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4564685" y="1709928"/>
            <a:ext cx="1536192"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7607808" y="1709928"/>
            <a:ext cx="1536192"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6086247" y="1709928"/>
            <a:ext cx="1536192"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1536192"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1521562" y="3419856"/>
            <a:ext cx="1536192"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3043124" y="3419856"/>
            <a:ext cx="1536192"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4564685" y="3419856"/>
            <a:ext cx="1536192"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7607808" y="3419856"/>
            <a:ext cx="1536192"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6086247" y="3419856"/>
            <a:ext cx="1536192"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1536192"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1521562" y="5129784"/>
            <a:ext cx="1536192"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3043124" y="5129784"/>
            <a:ext cx="1536192"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4564685" y="5129784"/>
            <a:ext cx="1536192"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7607808" y="5129784"/>
            <a:ext cx="1536192"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6086247" y="5129784"/>
            <a:ext cx="1536192"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1972737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45452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22270756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921303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452421"/>
            <a:ext cx="7772400" cy="4627563"/>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6301837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2321499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452421"/>
            <a:ext cx="7772400" cy="4627563"/>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0098535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5242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5242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072769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19201"/>
            <a:ext cx="381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202721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296144"/>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560285"/>
            <a:ext cx="3811588"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296144"/>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560285"/>
            <a:ext cx="3813174"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41767517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539228"/>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85800" y="1803371"/>
            <a:ext cx="3811588"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539228"/>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45027" y="1803371"/>
            <a:ext cx="3813174"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972927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115360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 xmlns:p14="http://schemas.microsoft.com/office/powerpoint/2010/main" val="27273152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3104029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361341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286762" y="0"/>
            <a:ext cx="229743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573524" y="0"/>
            <a:ext cx="229743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860286" y="0"/>
            <a:ext cx="229743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229743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2286762" y="3419856"/>
            <a:ext cx="229743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573524" y="3419856"/>
            <a:ext cx="229743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6860286" y="3419856"/>
            <a:ext cx="229743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9436603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1828229" y="0"/>
            <a:ext cx="1831086"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656457" y="0"/>
            <a:ext cx="1831086"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5484686" y="0"/>
            <a:ext cx="1831086"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312914" y="0"/>
            <a:ext cx="1831086"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1831086"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1828229" y="2281428"/>
            <a:ext cx="1831086"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3656457" y="2281428"/>
            <a:ext cx="1831086"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5484686" y="2281428"/>
            <a:ext cx="1831086"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7312914" y="2281428"/>
            <a:ext cx="1831086"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1831086"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1828229" y="4562856"/>
            <a:ext cx="1831086"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3656457" y="4562856"/>
            <a:ext cx="1831086"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5484686" y="4562856"/>
            <a:ext cx="1831086"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7312914" y="4562856"/>
            <a:ext cx="1831086"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26044823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1521562" y="0"/>
            <a:ext cx="1536192"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3043124" y="0"/>
            <a:ext cx="1536192"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4564685" y="0"/>
            <a:ext cx="1536192"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7607808" y="0"/>
            <a:ext cx="1536192"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6086247" y="0"/>
            <a:ext cx="1536192"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1536192"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1521562" y="1709928"/>
            <a:ext cx="1536192"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3043124" y="1709928"/>
            <a:ext cx="1536192"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4564685" y="1709928"/>
            <a:ext cx="1536192"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7607808" y="1709928"/>
            <a:ext cx="1536192"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6086247" y="1709928"/>
            <a:ext cx="1536192"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1536192"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1521562" y="3419856"/>
            <a:ext cx="1536192"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3043124" y="3419856"/>
            <a:ext cx="1536192"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4564685" y="3419856"/>
            <a:ext cx="1536192"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7607808" y="3419856"/>
            <a:ext cx="1536192"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6086247" y="3419856"/>
            <a:ext cx="1536192"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1536192"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1521562" y="5129784"/>
            <a:ext cx="1536192"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3043124" y="5129784"/>
            <a:ext cx="1536192"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4564685" y="5129784"/>
            <a:ext cx="1536192"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7607808" y="5129784"/>
            <a:ext cx="1536192"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6086247" y="5129784"/>
            <a:ext cx="1536192"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 xmlns:p14="http://schemas.microsoft.com/office/powerpoint/2010/main" val="3371694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26670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46482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66294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6858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05181864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26670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46482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Picture Placeholder 3"/>
          <p:cNvSpPr>
            <a:spLocks noGrp="1"/>
          </p:cNvSpPr>
          <p:nvPr>
            <p:ph type="pic" sz="quarter" idx="13"/>
          </p:nvPr>
        </p:nvSpPr>
        <p:spPr>
          <a:xfrm>
            <a:off x="6629400" y="1397000"/>
            <a:ext cx="18288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0" name="Text Placeholder 9"/>
          <p:cNvSpPr>
            <a:spLocks noGrp="1"/>
          </p:cNvSpPr>
          <p:nvPr>
            <p:ph type="body" sz="quarter" idx="14"/>
          </p:nvPr>
        </p:nvSpPr>
        <p:spPr>
          <a:xfrm>
            <a:off x="6858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26670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46482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6629400" y="4980566"/>
            <a:ext cx="18288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06604914"/>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3172161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3323844"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5961888" y="4980566"/>
            <a:ext cx="249631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37341737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114658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64039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8" name="Text Placeholder 9"/>
          <p:cNvSpPr>
            <a:spLocks noGrp="1"/>
          </p:cNvSpPr>
          <p:nvPr>
            <p:ph type="body" sz="quarter" idx="14"/>
          </p:nvPr>
        </p:nvSpPr>
        <p:spPr>
          <a:xfrm>
            <a:off x="685800"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644009" y="4980566"/>
            <a:ext cx="3814192"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1167266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26670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46482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66294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685800"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31179730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a:t>Click icon to add picture</a:t>
            </a:r>
            <a:endParaRPr lang="en-US" dirty="0"/>
          </a:p>
        </p:txBody>
      </p:sp>
      <p:sp>
        <p:nvSpPr>
          <p:cNvPr id="5" name="Picture Placeholder 3"/>
          <p:cNvSpPr>
            <a:spLocks noGrp="1"/>
          </p:cNvSpPr>
          <p:nvPr>
            <p:ph type="pic" sz="quarter" idx="11"/>
          </p:nvPr>
        </p:nvSpPr>
        <p:spPr>
          <a:xfrm>
            <a:off x="26670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a:t>Click icon to add picture</a:t>
            </a:r>
          </a:p>
        </p:txBody>
      </p:sp>
      <p:sp>
        <p:nvSpPr>
          <p:cNvPr id="6" name="Picture Placeholder 3"/>
          <p:cNvSpPr>
            <a:spLocks noGrp="1"/>
          </p:cNvSpPr>
          <p:nvPr>
            <p:ph type="pic" sz="quarter" idx="12"/>
          </p:nvPr>
        </p:nvSpPr>
        <p:spPr>
          <a:xfrm>
            <a:off x="46482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a:t>Click icon to add picture</a:t>
            </a:r>
          </a:p>
        </p:txBody>
      </p:sp>
      <p:sp>
        <p:nvSpPr>
          <p:cNvPr id="7" name="Picture Placeholder 3"/>
          <p:cNvSpPr>
            <a:spLocks noGrp="1"/>
          </p:cNvSpPr>
          <p:nvPr>
            <p:ph type="pic" sz="quarter" idx="13"/>
          </p:nvPr>
        </p:nvSpPr>
        <p:spPr>
          <a:xfrm>
            <a:off x="6629400" y="1397001"/>
            <a:ext cx="18288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a:t>Click icon to add picture</a:t>
            </a:r>
          </a:p>
        </p:txBody>
      </p:sp>
      <p:sp>
        <p:nvSpPr>
          <p:cNvPr id="14" name="Content Placeholder 13"/>
          <p:cNvSpPr>
            <a:spLocks noGrp="1"/>
          </p:cNvSpPr>
          <p:nvPr>
            <p:ph sz="quarter" idx="18"/>
          </p:nvPr>
        </p:nvSpPr>
        <p:spPr>
          <a:xfrm>
            <a:off x="685800"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6238"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6676"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7114" y="3055281"/>
            <a:ext cx="183108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3245262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685800"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40802998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11" name="Content Placeholder 13"/>
          <p:cNvSpPr>
            <a:spLocks noGrp="1"/>
          </p:cNvSpPr>
          <p:nvPr>
            <p:ph sz="quarter" idx="18"/>
          </p:nvPr>
        </p:nvSpPr>
        <p:spPr>
          <a:xfrm>
            <a:off x="685800"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3055281"/>
            <a:ext cx="2496312"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9028871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685800"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23684947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3814192"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5" name="Picture Placeholder 3"/>
          <p:cNvSpPr>
            <a:spLocks noGrp="1"/>
          </p:cNvSpPr>
          <p:nvPr>
            <p:ph type="pic" sz="quarter" idx="11"/>
          </p:nvPr>
        </p:nvSpPr>
        <p:spPr>
          <a:xfrm>
            <a:off x="4644009" y="1397000"/>
            <a:ext cx="3814192"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a:t>Click icon to add picture</a:t>
            </a:r>
          </a:p>
        </p:txBody>
      </p:sp>
      <p:sp>
        <p:nvSpPr>
          <p:cNvPr id="7" name="Content Placeholder 13"/>
          <p:cNvSpPr>
            <a:spLocks noGrp="1"/>
          </p:cNvSpPr>
          <p:nvPr>
            <p:ph sz="quarter" idx="18"/>
          </p:nvPr>
        </p:nvSpPr>
        <p:spPr>
          <a:xfrm>
            <a:off x="685800"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4645152" y="3055281"/>
            <a:ext cx="38130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10679826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038" y="1397001"/>
            <a:ext cx="18288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62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74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86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685038" y="4717008"/>
            <a:ext cx="1831086"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3057005"/>
            <a:ext cx="18288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26662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46474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66286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33579590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038" y="1397001"/>
            <a:ext cx="18288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26662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46474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6628638" y="1397001"/>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4" name="Content Placeholder 13"/>
          <p:cNvSpPr>
            <a:spLocks noGrp="1"/>
          </p:cNvSpPr>
          <p:nvPr>
            <p:ph sz="quarter" idx="18"/>
          </p:nvPr>
        </p:nvSpPr>
        <p:spPr>
          <a:xfrm>
            <a:off x="685038" y="4717008"/>
            <a:ext cx="1831086"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2665476"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4645914"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6626352" y="4717008"/>
            <a:ext cx="1831086"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685038" y="3057005"/>
            <a:ext cx="18288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26662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46474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6628638" y="3057005"/>
            <a:ext cx="18288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685800" y="933450"/>
            <a:ext cx="77724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 xmlns:p14="http://schemas.microsoft.com/office/powerpoint/2010/main" val="21021037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79962"/>
            <a:ext cx="7772400" cy="817561"/>
          </a:xfrm>
        </p:spPr>
        <p:txBody>
          <a:bodyPr/>
          <a:lstStyle/>
          <a:p>
            <a:r>
              <a:rPr lang="en-US"/>
              <a:t>Click to edit Master title style</a:t>
            </a:r>
          </a:p>
        </p:txBody>
      </p:sp>
      <p:sp>
        <p:nvSpPr>
          <p:cNvPr id="4" name="Picture Placeholder 3"/>
          <p:cNvSpPr>
            <a:spLocks noGrp="1"/>
          </p:cNvSpPr>
          <p:nvPr>
            <p:ph type="pic" sz="quarter" idx="10"/>
          </p:nvPr>
        </p:nvSpPr>
        <p:spPr>
          <a:xfrm>
            <a:off x="685800"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323844"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5961888" y="1397000"/>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1" name="Content Placeholder 13"/>
          <p:cNvSpPr>
            <a:spLocks noGrp="1"/>
          </p:cNvSpPr>
          <p:nvPr>
            <p:ph sz="quarter" idx="18"/>
          </p:nvPr>
        </p:nvSpPr>
        <p:spPr>
          <a:xfrm>
            <a:off x="685800"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3323844"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5961888" y="4720990"/>
            <a:ext cx="2496312"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685800"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3323844"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5961888" y="3060985"/>
            <a:ext cx="2496312"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a:t>Click icon to add picture</a:t>
            </a:r>
          </a:p>
        </p:txBody>
      </p:sp>
    </p:spTree>
    <p:extLst>
      <p:ext uri="{BB962C8B-B14F-4D97-AF65-F5344CB8AC3E}">
        <p14:creationId xmlns="" xmlns:p14="http://schemas.microsoft.com/office/powerpoint/2010/main" val="4090991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theme" Target="../theme/theme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9962"/>
            <a:ext cx="77724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219201"/>
            <a:ext cx="77724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833161628"/>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093" r:id="rId60"/>
    <p:sldLayoutId id="2147484094" r:id="rId61"/>
    <p:sldLayoutId id="2147484095" r:id="rId62"/>
    <p:sldLayoutId id="2147484096" r:id="rId63"/>
    <p:sldLayoutId id="2147484097" r:id="rId64"/>
    <p:sldLayoutId id="2147484098" r:id="rId65"/>
    <p:sldLayoutId id="2147484099" r:id="rId66"/>
    <p:sldLayoutId id="2147484100" r:id="rId67"/>
    <p:sldLayoutId id="2147484101" r:id="rId68"/>
    <p:sldLayoutId id="2147484102" r:id="rId69"/>
  </p:sldLayoutIdLst>
  <p:hf hdr="0" ftr="0" dt="0"/>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9962"/>
            <a:ext cx="77724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219201"/>
            <a:ext cx="77724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 xmlns:p14="http://schemas.microsoft.com/office/powerpoint/2010/main" val="408278648"/>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 id="2147484150" r:id="rId47"/>
    <p:sldLayoutId id="2147484151" r:id="rId48"/>
    <p:sldLayoutId id="2147484152" r:id="rId49"/>
    <p:sldLayoutId id="2147484153" r:id="rId50"/>
    <p:sldLayoutId id="2147484154" r:id="rId51"/>
    <p:sldLayoutId id="2147484155" r:id="rId52"/>
    <p:sldLayoutId id="2147484156" r:id="rId53"/>
    <p:sldLayoutId id="2147484157" r:id="rId54"/>
    <p:sldLayoutId id="2147484158" r:id="rId55"/>
    <p:sldLayoutId id="2147484159" r:id="rId56"/>
    <p:sldLayoutId id="2147484160" r:id="rId57"/>
    <p:sldLayoutId id="2147484161" r:id="rId58"/>
  </p:sldLayoutIdLst>
  <p:hf hdr="0" ftr="0" dt="0"/>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7.png"/><Relationship Id="rId5" Type="http://schemas.openxmlformats.org/officeDocument/2006/relationships/image" Target="../media/image13.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9.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jpeg"/><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2.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2.jpeg"/><Relationship Id="rId4" Type="http://schemas.openxmlformats.org/officeDocument/2006/relationships/image" Target="../media/image45.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55.jpeg"/><Relationship Id="rId5" Type="http://schemas.openxmlformats.org/officeDocument/2006/relationships/image" Target="../media/image53.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jpeg"/><Relationship Id="rId5" Type="http://schemas.openxmlformats.org/officeDocument/2006/relationships/image" Target="../media/image58.jpe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app.powerbi.com/view?r=eyJrIjoiMzQ1YjMwMzMtODljNC00MzZkLTkxZjgtYWU3M2JlOWE2NGUwIiwidCI6IjdmOTJmMjgxLThmNDUtNDcxNC05MWFkLWZhYzNkMDc5MmFjMyIsImMiOjh9" TargetMode="External"/><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69.jpeg"/><Relationship Id="rId5" Type="http://schemas.openxmlformats.org/officeDocument/2006/relationships/hyperlink" Target="https://app.powerbi.com/view?r=eyJrIjoiMWU4MTRjMzItYTM1YS00MDNmLTk2N2EtZjAzNTY5NWVmZjZhIiwidCI6IjdmOTJmMjgxLThmNDUtNDcxNC05MWFkLWZhYzNkMDc5MmFjMyIsImMiOjh9" TargetMode="External"/><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79.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0.png"/><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9.xml"/><Relationship Id="rId5" Type="http://schemas.openxmlformats.org/officeDocument/2006/relationships/image" Target="../media/image2.jpe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9.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0.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9.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9.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287524" y="-279412"/>
            <a:ext cx="1872208" cy="1872208"/>
          </a:xfrm>
          <a:prstGeom prst="rect">
            <a:avLst/>
          </a:prstGeom>
        </p:spPr>
      </p:pic>
      <p:sp>
        <p:nvSpPr>
          <p:cNvPr id="9" name="Title 2"/>
          <p:cNvSpPr txBox="1">
            <a:spLocks/>
          </p:cNvSpPr>
          <p:nvPr/>
        </p:nvSpPr>
        <p:spPr>
          <a:xfrm rot="10800000" flipV="1">
            <a:off x="0" y="2816932"/>
            <a:ext cx="9072500" cy="2520280"/>
          </a:xfrm>
          <a:prstGeom prst="rect">
            <a:avLst/>
          </a:prstGeom>
        </p:spPr>
        <p:txBody>
          <a:bodyPr anchor="ct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defTabSz="914378"/>
            <a:endParaRPr lang="fr-FR" sz="2400" dirty="0">
              <a:latin typeface="Calibri" pitchFamily="34" charset="0"/>
            </a:endParaRPr>
          </a:p>
          <a:p>
            <a:pPr defTabSz="914378"/>
            <a:endParaRPr lang="fr-FR" sz="2400" dirty="0">
              <a:latin typeface="Calibri" pitchFamily="34" charset="0"/>
            </a:endParaRPr>
          </a:p>
          <a:p>
            <a:pPr defTabSz="914378"/>
            <a:endParaRPr lang="fr-FR" sz="2400" dirty="0">
              <a:latin typeface="Calibri" pitchFamily="34" charset="0"/>
            </a:endParaRPr>
          </a:p>
          <a:p>
            <a:pPr defTabSz="914378"/>
            <a:r>
              <a:rPr lang="fr-FR" sz="4000" cap="all" dirty="0" smtClean="0">
                <a:latin typeface="Calibri" pitchFamily="34" charset="0"/>
              </a:rPr>
              <a:t>COMMENT ANALYSER VOTRE </a:t>
            </a:r>
          </a:p>
          <a:p>
            <a:pPr defTabSz="914378"/>
            <a:r>
              <a:rPr lang="fr-FR" sz="4000" b="1" cap="all" dirty="0" smtClean="0">
                <a:latin typeface="Calibri" pitchFamily="34" charset="0"/>
              </a:rPr>
              <a:t>E-RÉPUTATION</a:t>
            </a:r>
            <a:r>
              <a:rPr lang="fr-FR" sz="4000" cap="all" dirty="0" smtClean="0">
                <a:latin typeface="Calibri" pitchFamily="34" charset="0"/>
              </a:rPr>
              <a:t> SUR LE WEB?</a:t>
            </a:r>
          </a:p>
          <a:p>
            <a:pPr defTabSz="914378"/>
            <a:r>
              <a:rPr lang="fr-FR" sz="4000" cap="all" dirty="0" smtClean="0">
                <a:latin typeface="Calibri" pitchFamily="34" charset="0"/>
              </a:rPr>
              <a:t>(Entreprise / </a:t>
            </a:r>
            <a:r>
              <a:rPr lang="fr-FR" sz="4000" dirty="0" smtClean="0">
                <a:latin typeface="Calibri" pitchFamily="34" charset="0"/>
              </a:rPr>
              <a:t>INDIVIDU)</a:t>
            </a:r>
            <a:endParaRPr lang="fr-FR" sz="2100" b="1" spc="-40" dirty="0">
              <a:latin typeface="Calibri" pitchFamily="34" charset="0"/>
            </a:endParaRPr>
          </a:p>
          <a:p>
            <a:pPr algn="l" defTabSz="914378"/>
            <a:endParaRPr lang="fr-FR" sz="2100" b="1" spc="-40" dirty="0">
              <a:latin typeface="Calibri" pitchFamily="34" charset="0"/>
            </a:endParaRPr>
          </a:p>
          <a:p>
            <a:pPr algn="l" defTabSz="914378"/>
            <a:endParaRPr lang="fr-FR" sz="2100" b="1" spc="-40" dirty="0">
              <a:latin typeface="Calibri" pitchFamily="34" charset="0"/>
            </a:endParaRPr>
          </a:p>
          <a:p>
            <a:pPr algn="l" defTabSz="914378"/>
            <a:endParaRPr lang="fr-FR" sz="2100" b="1" spc="-40" dirty="0">
              <a:latin typeface="Calibri" pitchFamily="34" charset="0"/>
            </a:endParaRPr>
          </a:p>
          <a:p>
            <a:pPr algn="l" defTabSz="914378"/>
            <a:endParaRPr lang="fr-FR" sz="2100" b="1" spc="-40" dirty="0">
              <a:latin typeface="Calibri" pitchFamily="34" charset="0"/>
            </a:endParaRPr>
          </a:p>
          <a:p>
            <a:pPr algn="l" defTabSz="914378"/>
            <a:endParaRPr lang="fr-FR" sz="2100" b="1" spc="-40" dirty="0">
              <a:latin typeface="Calibri" pitchFamily="34" charset="0"/>
            </a:endParaRPr>
          </a:p>
          <a:p>
            <a:endParaRPr lang="fr-FR" sz="2100" dirty="0">
              <a:latin typeface="Calibri" pitchFamily="34" charset="0"/>
            </a:endParaRPr>
          </a:p>
          <a:p>
            <a:endParaRPr lang="fr-FR" sz="2100" dirty="0">
              <a:latin typeface="Calibri" pitchFamily="34" charset="0"/>
            </a:endParaRPr>
          </a:p>
          <a:p>
            <a:r>
              <a:rPr lang="fr-FR" sz="2100" dirty="0">
                <a:latin typeface="Calibri" pitchFamily="34" charset="0"/>
              </a:rPr>
              <a:t> </a:t>
            </a:r>
          </a:p>
        </p:txBody>
      </p:sp>
      <p:pic>
        <p:nvPicPr>
          <p:cNvPr id="8" name="Picture 1" descr="G:\projet\slides\Fotolia_52254526_XS-300x200.jpg"/>
          <p:cNvPicPr>
            <a:picLocks noChangeAspect="1" noChangeArrowheads="1"/>
          </p:cNvPicPr>
          <p:nvPr/>
        </p:nvPicPr>
        <p:blipFill>
          <a:blip r:embed="rId3"/>
          <a:srcRect/>
          <a:stretch>
            <a:fillRect/>
          </a:stretch>
        </p:blipFill>
        <p:spPr bwMode="auto">
          <a:xfrm>
            <a:off x="8043002" y="6130611"/>
            <a:ext cx="1063336" cy="708890"/>
          </a:xfrm>
          <a:prstGeom prst="rect">
            <a:avLst/>
          </a:prstGeom>
          <a:noFill/>
        </p:spPr>
      </p:pic>
      <p:pic>
        <p:nvPicPr>
          <p:cNvPr id="11266" name="Picture 2" descr="Résultat de recherche d'images pour &quot;nsit bim&quot;"/>
          <p:cNvPicPr>
            <a:picLocks noChangeAspect="1" noChangeArrowheads="1"/>
          </p:cNvPicPr>
          <p:nvPr/>
        </p:nvPicPr>
        <p:blipFill>
          <a:blip r:embed="rId4"/>
          <a:srcRect/>
          <a:stretch>
            <a:fillRect/>
          </a:stretch>
        </p:blipFill>
        <p:spPr bwMode="auto">
          <a:xfrm>
            <a:off x="6654982" y="39687"/>
            <a:ext cx="2451356" cy="1229073"/>
          </a:xfrm>
          <a:prstGeom prst="rect">
            <a:avLst/>
          </a:prstGeom>
          <a:noFill/>
        </p:spPr>
      </p:pic>
      <p:sp>
        <p:nvSpPr>
          <p:cNvPr id="7" name="Rectangle 6"/>
          <p:cNvSpPr/>
          <p:nvPr/>
        </p:nvSpPr>
        <p:spPr>
          <a:xfrm>
            <a:off x="275351" y="5398767"/>
            <a:ext cx="3024336" cy="307777"/>
          </a:xfrm>
          <a:prstGeom prst="rect">
            <a:avLst/>
          </a:prstGeom>
        </p:spPr>
        <p:txBody>
          <a:bodyPr wrap="square">
            <a:spAutoFit/>
          </a:bodyPr>
          <a:lstStyle/>
          <a:p>
            <a:r>
              <a:rPr lang="en-US" sz="1400" b="1" dirty="0" err="1" smtClean="0"/>
              <a:t>Présenté</a:t>
            </a:r>
            <a:r>
              <a:rPr lang="en-US" sz="1400" b="1" dirty="0" smtClean="0"/>
              <a:t> par : Ahmed KISMA</a:t>
            </a:r>
            <a:endParaRPr lang="en-US" sz="1400" b="1" dirty="0"/>
          </a:p>
        </p:txBody>
      </p:sp>
      <p:sp>
        <p:nvSpPr>
          <p:cNvPr id="10" name="Rectangle 9"/>
          <p:cNvSpPr/>
          <p:nvPr/>
        </p:nvSpPr>
        <p:spPr>
          <a:xfrm>
            <a:off x="275351" y="5706544"/>
            <a:ext cx="1500927" cy="307777"/>
          </a:xfrm>
          <a:prstGeom prst="rect">
            <a:avLst/>
          </a:prstGeom>
        </p:spPr>
        <p:txBody>
          <a:bodyPr wrap="square">
            <a:spAutoFit/>
          </a:bodyPr>
          <a:lstStyle/>
          <a:p>
            <a:r>
              <a:rPr lang="en-US" sz="1400" b="1" dirty="0" smtClean="0"/>
              <a:t>Le : 03/04/2017</a:t>
            </a:r>
            <a:endParaRPr lang="en-US" sz="1400" b="1" dirty="0"/>
          </a:p>
        </p:txBody>
      </p:sp>
      <p:sp>
        <p:nvSpPr>
          <p:cNvPr id="11" name="Rectangle 10"/>
          <p:cNvSpPr/>
          <p:nvPr/>
        </p:nvSpPr>
        <p:spPr>
          <a:xfrm>
            <a:off x="107504" y="6470169"/>
            <a:ext cx="3636404" cy="307777"/>
          </a:xfrm>
          <a:prstGeom prst="rect">
            <a:avLst/>
          </a:prstGeom>
        </p:spPr>
        <p:txBody>
          <a:bodyPr wrap="square">
            <a:spAutoFit/>
          </a:bodyPr>
          <a:lstStyle/>
          <a:p>
            <a:pPr defTabSz="914378"/>
            <a:r>
              <a:rPr lang="fr-FR" sz="1400" b="1" i="1" spc="-40" dirty="0" smtClean="0"/>
              <a:t>FITEC 2017 PROMO BIG DATA  1</a:t>
            </a:r>
          </a:p>
        </p:txBody>
      </p:sp>
    </p:spTree>
    <p:extLst>
      <p:ext uri="{BB962C8B-B14F-4D97-AF65-F5344CB8AC3E}">
        <p14:creationId xmlns="" xmlns:p14="http://schemas.microsoft.com/office/powerpoint/2010/main" val="375359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687143" y="571947"/>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a:t>
            </a:r>
            <a:r>
              <a:rPr lang="fr-FR" b="1" dirty="0" smtClean="0">
                <a:solidFill>
                  <a:srgbClr val="002060"/>
                </a:solidFill>
              </a:rPr>
              <a:t>Contexte (chiffres) </a:t>
            </a:r>
            <a:endParaRPr lang="en-US" dirty="0">
              <a:solidFill>
                <a:srgbClr val="002060"/>
              </a:solidFill>
            </a:endParaRPr>
          </a:p>
        </p:txBody>
      </p:sp>
      <p:pic>
        <p:nvPicPr>
          <p:cNvPr id="145412" name="Picture 4" descr="G:\projet\slides\E3.jpg"/>
          <p:cNvPicPr>
            <a:picLocks noChangeAspect="1" noChangeArrowheads="1"/>
          </p:cNvPicPr>
          <p:nvPr/>
        </p:nvPicPr>
        <p:blipFill>
          <a:blip r:embed="rId3"/>
          <a:srcRect/>
          <a:stretch>
            <a:fillRect/>
          </a:stretch>
        </p:blipFill>
        <p:spPr bwMode="auto">
          <a:xfrm>
            <a:off x="251520" y="3825044"/>
            <a:ext cx="4191000" cy="1592263"/>
          </a:xfrm>
          <a:prstGeom prst="rect">
            <a:avLst/>
          </a:prstGeom>
          <a:noFill/>
        </p:spPr>
      </p:pic>
      <p:pic>
        <p:nvPicPr>
          <p:cNvPr id="145419" name="Picture 11" descr="G:\projet\slides\copriht.jpg"/>
          <p:cNvPicPr>
            <a:picLocks noChangeAspect="1" noChangeArrowheads="1"/>
          </p:cNvPicPr>
          <p:nvPr/>
        </p:nvPicPr>
        <p:blipFill>
          <a:blip r:embed="rId4"/>
          <a:srcRect/>
          <a:stretch>
            <a:fillRect/>
          </a:stretch>
        </p:blipFill>
        <p:spPr bwMode="auto">
          <a:xfrm>
            <a:off x="0" y="6416674"/>
            <a:ext cx="3032125" cy="441325"/>
          </a:xfrm>
          <a:prstGeom prst="rect">
            <a:avLst/>
          </a:prstGeom>
          <a:noFill/>
        </p:spPr>
      </p:pic>
      <p:pic>
        <p:nvPicPr>
          <p:cNvPr id="145420" name="Picture 12" descr="G:\projet\slides\entrprise1.jpg"/>
          <p:cNvPicPr>
            <a:picLocks noChangeAspect="1" noChangeArrowheads="1"/>
          </p:cNvPicPr>
          <p:nvPr/>
        </p:nvPicPr>
        <p:blipFill>
          <a:blip r:embed="rId5"/>
          <a:srcRect/>
          <a:stretch>
            <a:fillRect/>
          </a:stretch>
        </p:blipFill>
        <p:spPr bwMode="auto">
          <a:xfrm>
            <a:off x="4300137" y="1736812"/>
            <a:ext cx="4632325" cy="1676400"/>
          </a:xfrm>
          <a:prstGeom prst="rect">
            <a:avLst/>
          </a:prstGeom>
          <a:noFill/>
        </p:spPr>
      </p:pic>
      <p:pic>
        <p:nvPicPr>
          <p:cNvPr id="145421" name="Picture 13" descr="G:\projet\slides\e-reputation.gif"/>
          <p:cNvPicPr>
            <a:picLocks noChangeAspect="1" noChangeArrowheads="1"/>
          </p:cNvPicPr>
          <p:nvPr/>
        </p:nvPicPr>
        <p:blipFill>
          <a:blip r:embed="rId6"/>
          <a:srcRect/>
          <a:stretch>
            <a:fillRect/>
          </a:stretch>
        </p:blipFill>
        <p:spPr bwMode="auto">
          <a:xfrm>
            <a:off x="4896036" y="3762497"/>
            <a:ext cx="2381250" cy="1952625"/>
          </a:xfrm>
          <a:prstGeom prst="rect">
            <a:avLst/>
          </a:prstGeom>
          <a:noFill/>
        </p:spPr>
      </p:pic>
      <p:pic>
        <p:nvPicPr>
          <p:cNvPr id="22" name="Picture 3" descr="G:\projet\slides\e2.jpg"/>
          <p:cNvPicPr>
            <a:picLocks noChangeAspect="1" noChangeArrowheads="1"/>
          </p:cNvPicPr>
          <p:nvPr/>
        </p:nvPicPr>
        <p:blipFill>
          <a:blip r:embed="rId7"/>
          <a:srcRect/>
          <a:stretch>
            <a:fillRect/>
          </a:stretch>
        </p:blipFill>
        <p:spPr bwMode="auto">
          <a:xfrm>
            <a:off x="78270" y="1758917"/>
            <a:ext cx="4160837" cy="1660525"/>
          </a:xfrm>
          <a:prstGeom prst="rect">
            <a:avLst/>
          </a:prstGeom>
          <a:noFill/>
        </p:spPr>
      </p:pic>
      <p:pic>
        <p:nvPicPr>
          <p:cNvPr id="23" name="Picture 1" descr="G:\projet\slides\Fotolia_52254526_XS-300x200.jpg"/>
          <p:cNvPicPr>
            <a:picLocks noChangeAspect="1" noChangeArrowheads="1"/>
          </p:cNvPicPr>
          <p:nvPr/>
        </p:nvPicPr>
        <p:blipFill>
          <a:blip r:embed="rId8"/>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145421"/>
                                        </p:tgtEl>
                                        <p:attrNameLst>
                                          <p:attrName>style.visibility</p:attrName>
                                        </p:attrNameLst>
                                      </p:cBhvr>
                                      <p:to>
                                        <p:strVal val="visible"/>
                                      </p:to>
                                    </p:set>
                                    <p:animEffect transition="in" filter="checkerboard(across)">
                                      <p:cBhvr>
                                        <p:cTn id="11" dur="500"/>
                                        <p:tgtEl>
                                          <p:spTgt spid="145421"/>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45420"/>
                                        </p:tgtEl>
                                        <p:attrNameLst>
                                          <p:attrName>style.visibility</p:attrName>
                                        </p:attrNameLst>
                                      </p:cBhvr>
                                      <p:to>
                                        <p:strVal val="visible"/>
                                      </p:to>
                                    </p:set>
                                    <p:anim calcmode="lin" valueType="num">
                                      <p:cBhvr additive="base">
                                        <p:cTn id="15" dur="500" fill="hold"/>
                                        <p:tgtEl>
                                          <p:spTgt spid="145420"/>
                                        </p:tgtEl>
                                        <p:attrNameLst>
                                          <p:attrName>ppt_x</p:attrName>
                                        </p:attrNameLst>
                                      </p:cBhvr>
                                      <p:tavLst>
                                        <p:tav tm="0">
                                          <p:val>
                                            <p:strVal val="1+#ppt_w/2"/>
                                          </p:val>
                                        </p:tav>
                                        <p:tav tm="100000">
                                          <p:val>
                                            <p:strVal val="#ppt_x"/>
                                          </p:val>
                                        </p:tav>
                                      </p:tavLst>
                                    </p:anim>
                                    <p:anim calcmode="lin" valueType="num">
                                      <p:cBhvr additive="base">
                                        <p:cTn id="16" dur="500" fill="hold"/>
                                        <p:tgtEl>
                                          <p:spTgt spid="14542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145412"/>
                                        </p:tgtEl>
                                        <p:attrNameLst>
                                          <p:attrName>style.visibility</p:attrName>
                                        </p:attrNameLst>
                                      </p:cBhvr>
                                      <p:to>
                                        <p:strVal val="visible"/>
                                      </p:to>
                                    </p:set>
                                    <p:anim calcmode="lin" valueType="num">
                                      <p:cBhvr additive="base">
                                        <p:cTn id="20" dur="500" fill="hold"/>
                                        <p:tgtEl>
                                          <p:spTgt spid="145412"/>
                                        </p:tgtEl>
                                        <p:attrNameLst>
                                          <p:attrName>ppt_x</p:attrName>
                                        </p:attrNameLst>
                                      </p:cBhvr>
                                      <p:tavLst>
                                        <p:tav tm="0">
                                          <p:val>
                                            <p:strVal val="#ppt_x"/>
                                          </p:val>
                                        </p:tav>
                                        <p:tav tm="100000">
                                          <p:val>
                                            <p:strVal val="#ppt_x"/>
                                          </p:val>
                                        </p:tav>
                                      </p:tavLst>
                                    </p:anim>
                                    <p:anim calcmode="lin" valueType="num">
                                      <p:cBhvr additive="base">
                                        <p:cTn id="21" dur="500" fill="hold"/>
                                        <p:tgtEl>
                                          <p:spTgt spid="1454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687143" y="571947"/>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a:t>
            </a:r>
            <a:r>
              <a:rPr lang="fr-FR" b="1" dirty="0" smtClean="0">
                <a:solidFill>
                  <a:srgbClr val="002060"/>
                </a:solidFill>
              </a:rPr>
              <a:t>Contexte (chiffres) </a:t>
            </a:r>
            <a:endParaRPr lang="en-US" dirty="0">
              <a:solidFill>
                <a:srgbClr val="002060"/>
              </a:solidFill>
            </a:endParaRPr>
          </a:p>
        </p:txBody>
      </p:sp>
      <p:pic>
        <p:nvPicPr>
          <p:cNvPr id="145417" name="Picture 9" descr="G:\projet\slides\erputation-50-chiffres-cls-connatre-26-638.jpg"/>
          <p:cNvPicPr>
            <a:picLocks noChangeAspect="1" noChangeArrowheads="1"/>
          </p:cNvPicPr>
          <p:nvPr/>
        </p:nvPicPr>
        <p:blipFill>
          <a:blip r:embed="rId3"/>
          <a:srcRect/>
          <a:stretch>
            <a:fillRect/>
          </a:stretch>
        </p:blipFill>
        <p:spPr bwMode="auto">
          <a:xfrm>
            <a:off x="323528" y="1592437"/>
            <a:ext cx="4068452" cy="1866900"/>
          </a:xfrm>
          <a:prstGeom prst="rect">
            <a:avLst/>
          </a:prstGeom>
          <a:noFill/>
        </p:spPr>
      </p:pic>
      <p:pic>
        <p:nvPicPr>
          <p:cNvPr id="145418" name="Picture 10" descr="G:\projet\slides\erputation-50-chiffres-cls-connatre-27-638.jpg"/>
          <p:cNvPicPr>
            <a:picLocks noChangeAspect="1" noChangeArrowheads="1"/>
          </p:cNvPicPr>
          <p:nvPr/>
        </p:nvPicPr>
        <p:blipFill>
          <a:blip r:embed="rId4"/>
          <a:srcRect/>
          <a:stretch>
            <a:fillRect/>
          </a:stretch>
        </p:blipFill>
        <p:spPr bwMode="auto">
          <a:xfrm>
            <a:off x="4740791" y="3825044"/>
            <a:ext cx="3978275" cy="1539875"/>
          </a:xfrm>
          <a:prstGeom prst="rect">
            <a:avLst/>
          </a:prstGeom>
          <a:noFill/>
        </p:spPr>
      </p:pic>
      <p:pic>
        <p:nvPicPr>
          <p:cNvPr id="145419" name="Picture 11" descr="G:\projet\slides\copriht.jpg"/>
          <p:cNvPicPr>
            <a:picLocks noChangeAspect="1" noChangeArrowheads="1"/>
          </p:cNvPicPr>
          <p:nvPr/>
        </p:nvPicPr>
        <p:blipFill>
          <a:blip r:embed="rId5"/>
          <a:srcRect/>
          <a:stretch>
            <a:fillRect/>
          </a:stretch>
        </p:blipFill>
        <p:spPr bwMode="auto">
          <a:xfrm>
            <a:off x="109137" y="6273316"/>
            <a:ext cx="3032125" cy="441325"/>
          </a:xfrm>
          <a:prstGeom prst="rect">
            <a:avLst/>
          </a:prstGeom>
          <a:noFill/>
        </p:spPr>
      </p:pic>
      <p:pic>
        <p:nvPicPr>
          <p:cNvPr id="148482" name="Picture 2" descr="G:\projet\slides\e-reputation-web.png"/>
          <p:cNvPicPr>
            <a:picLocks noChangeAspect="1" noChangeArrowheads="1"/>
          </p:cNvPicPr>
          <p:nvPr/>
        </p:nvPicPr>
        <p:blipFill>
          <a:blip r:embed="rId6"/>
          <a:srcRect/>
          <a:stretch>
            <a:fillRect/>
          </a:stretch>
        </p:blipFill>
        <p:spPr bwMode="auto">
          <a:xfrm>
            <a:off x="323528" y="3545962"/>
            <a:ext cx="3214525" cy="2669604"/>
          </a:xfrm>
          <a:prstGeom prst="rect">
            <a:avLst/>
          </a:prstGeom>
          <a:noFill/>
        </p:spPr>
      </p:pic>
      <p:pic>
        <p:nvPicPr>
          <p:cNvPr id="17"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5417"/>
                                        </p:tgtEl>
                                        <p:attrNameLst>
                                          <p:attrName>style.visibility</p:attrName>
                                        </p:attrNameLst>
                                      </p:cBhvr>
                                      <p:to>
                                        <p:strVal val="visible"/>
                                      </p:to>
                                    </p:set>
                                    <p:anim calcmode="lin" valueType="num">
                                      <p:cBhvr additive="base">
                                        <p:cTn id="7" dur="500" fill="hold"/>
                                        <p:tgtEl>
                                          <p:spTgt spid="145417"/>
                                        </p:tgtEl>
                                        <p:attrNameLst>
                                          <p:attrName>ppt_x</p:attrName>
                                        </p:attrNameLst>
                                      </p:cBhvr>
                                      <p:tavLst>
                                        <p:tav tm="0">
                                          <p:val>
                                            <p:strVal val="0-#ppt_w/2"/>
                                          </p:val>
                                        </p:tav>
                                        <p:tav tm="100000">
                                          <p:val>
                                            <p:strVal val="#ppt_x"/>
                                          </p:val>
                                        </p:tav>
                                      </p:tavLst>
                                    </p:anim>
                                    <p:anim calcmode="lin" valueType="num">
                                      <p:cBhvr additive="base">
                                        <p:cTn id="8" dur="500" fill="hold"/>
                                        <p:tgtEl>
                                          <p:spTgt spid="1454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5418"/>
                                        </p:tgtEl>
                                        <p:attrNameLst>
                                          <p:attrName>style.visibility</p:attrName>
                                        </p:attrNameLst>
                                      </p:cBhvr>
                                      <p:to>
                                        <p:strVal val="visible"/>
                                      </p:to>
                                    </p:set>
                                    <p:anim calcmode="lin" valueType="num">
                                      <p:cBhvr additive="base">
                                        <p:cTn id="12" dur="500" fill="hold"/>
                                        <p:tgtEl>
                                          <p:spTgt spid="145418"/>
                                        </p:tgtEl>
                                        <p:attrNameLst>
                                          <p:attrName>ppt_x</p:attrName>
                                        </p:attrNameLst>
                                      </p:cBhvr>
                                      <p:tavLst>
                                        <p:tav tm="0">
                                          <p:val>
                                            <p:strVal val="1+#ppt_w/2"/>
                                          </p:val>
                                        </p:tav>
                                        <p:tav tm="100000">
                                          <p:val>
                                            <p:strVal val="#ppt_x"/>
                                          </p:val>
                                        </p:tav>
                                      </p:tavLst>
                                    </p:anim>
                                    <p:anim calcmode="lin" valueType="num">
                                      <p:cBhvr additive="base">
                                        <p:cTn id="13" dur="500" fill="hold"/>
                                        <p:tgtEl>
                                          <p:spTgt spid="1454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148482"/>
                                        </p:tgtEl>
                                        <p:attrNameLst>
                                          <p:attrName>style.visibility</p:attrName>
                                        </p:attrNameLst>
                                      </p:cBhvr>
                                      <p:to>
                                        <p:strVal val="visible"/>
                                      </p:to>
                                    </p:set>
                                    <p:animEffect transition="in" filter="blinds(horizontal)">
                                      <p:cBhvr>
                                        <p:cTn id="17" dur="5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5" y="551488"/>
            <a:ext cx="7772400" cy="4569700"/>
          </a:xfrm>
        </p:spPr>
        <p:txBody>
          <a:bodyPr>
            <a:normAutofit fontScale="90000"/>
          </a:bodyPr>
          <a:lstStyle/>
          <a:p>
            <a:r>
              <a:rPr lang="fr-FR" b="1" dirty="0" smtClean="0"/>
              <a:t/>
            </a:r>
            <a:br>
              <a:rPr lang="fr-FR" b="1" dirty="0" smtClean="0"/>
            </a:br>
            <a:r>
              <a:rPr lang="fr-FR" b="1" dirty="0"/>
              <a:t/>
            </a:r>
            <a:br>
              <a:rPr lang="fr-FR" b="1" dirty="0"/>
            </a:br>
            <a:r>
              <a:rPr lang="fr-FR" b="1" dirty="0" smtClean="0"/>
              <a:t/>
            </a:r>
            <a:br>
              <a:rPr lang="fr-FR" b="1" dirty="0" smtClean="0"/>
            </a:br>
            <a:r>
              <a:rPr lang="fr-FR" b="1" dirty="0"/>
              <a:t/>
            </a:r>
            <a:br>
              <a:rPr lang="fr-FR" b="1" dirty="0"/>
            </a:br>
            <a:r>
              <a:rPr lang="fr-FR" b="1" dirty="0" smtClean="0"/>
              <a:t/>
            </a:r>
            <a:br>
              <a:rPr lang="fr-FR" b="1" dirty="0" smtClean="0"/>
            </a:br>
            <a:r>
              <a:rPr lang="fr-FR" b="1" dirty="0"/>
              <a:t/>
            </a:r>
            <a:br>
              <a:rPr lang="fr-FR" b="1" dirty="0"/>
            </a:br>
            <a:r>
              <a:rPr lang="fr-FR" b="1" dirty="0" smtClean="0"/>
              <a:t>1. PROJET - CONTEXT - E REPUTATION</a:t>
            </a:r>
            <a:br>
              <a:rPr lang="fr-FR" b="1" dirty="0" smtClean="0"/>
            </a:br>
            <a:r>
              <a:rPr lang="fr-FR" b="1" dirty="0"/>
              <a:t/>
            </a:r>
            <a:br>
              <a:rPr lang="fr-FR" b="1" dirty="0"/>
            </a:br>
            <a:r>
              <a:rPr lang="fr-FR" dirty="0"/>
              <a:t>59 % des internautes passent plus de 20 heures par semaine sur internet</a:t>
            </a:r>
            <a:br>
              <a:rPr lang="fr-FR" dirty="0"/>
            </a:br>
            <a:r>
              <a:rPr lang="fr-FR" dirty="0"/>
              <a:t> </a:t>
            </a:r>
            <a:br>
              <a:rPr lang="fr-FR" dirty="0"/>
            </a:br>
            <a:r>
              <a:rPr lang="fr-FR" dirty="0"/>
              <a:t>41% des mécontentements </a:t>
            </a:r>
            <a:r>
              <a:rPr lang="fr-FR" dirty="0" smtClean="0"/>
              <a:t>s’expriment </a:t>
            </a:r>
            <a:r>
              <a:rPr lang="fr-FR" dirty="0"/>
              <a:t>sur Facebook et </a:t>
            </a:r>
            <a:r>
              <a:rPr lang="fr-FR" dirty="0" smtClean="0"/>
              <a:t>Twitter </a:t>
            </a:r>
            <a:br>
              <a:rPr lang="fr-FR" dirty="0" smtClean="0"/>
            </a:br>
            <a:r>
              <a:rPr lang="fr-FR" dirty="0" smtClean="0"/>
              <a:t>(</a:t>
            </a:r>
            <a:r>
              <a:rPr lang="fr-FR" dirty="0" err="1" smtClean="0"/>
              <a:t>like</a:t>
            </a:r>
            <a:r>
              <a:rPr lang="fr-FR" dirty="0" smtClean="0"/>
              <a:t>, love, </a:t>
            </a:r>
            <a:r>
              <a:rPr lang="fr-FR" dirty="0" err="1" smtClean="0"/>
              <a:t>sad</a:t>
            </a:r>
            <a:r>
              <a:rPr lang="fr-FR" dirty="0" smtClean="0"/>
              <a:t>, grrr, haha, wow, #, commentaires)</a:t>
            </a:r>
            <a:r>
              <a:rPr lang="fr-FR" dirty="0"/>
              <a:t/>
            </a:r>
            <a:br>
              <a:rPr lang="fr-FR" dirty="0"/>
            </a:br>
            <a:r>
              <a:rPr lang="fr-FR" dirty="0"/>
              <a:t> </a:t>
            </a:r>
            <a:br>
              <a:rPr lang="fr-FR" dirty="0"/>
            </a:br>
            <a:r>
              <a:rPr lang="fr-FR" dirty="0"/>
              <a:t>74% des internautes estiment que l’absence (marque ou personnalité) des réseaux sociaux est un non engagement </a:t>
            </a:r>
            <a:br>
              <a:rPr lang="fr-FR" dirty="0"/>
            </a:br>
            <a:r>
              <a:rPr lang="fr-FR" dirty="0"/>
              <a:t> </a:t>
            </a:r>
            <a:br>
              <a:rPr lang="fr-FR" dirty="0"/>
            </a:br>
            <a:r>
              <a:rPr lang="fr-FR" dirty="0"/>
              <a:t>2,7 milliards de personnes peuvent voir ce qui est écrit sur l’internet</a:t>
            </a:r>
            <a:br>
              <a:rPr lang="fr-FR" dirty="0"/>
            </a:br>
            <a:r>
              <a:rPr lang="fr-FR" dirty="0"/>
              <a:t> </a:t>
            </a:r>
            <a:br>
              <a:rPr lang="fr-FR" dirty="0"/>
            </a:br>
            <a:r>
              <a:rPr lang="fr-FR" dirty="0"/>
              <a:t>De la propagande virtuelle et de la manipulation d’opinion virtuelle </a:t>
            </a:r>
            <a:r>
              <a:rPr lang="fr-FR" dirty="0" smtClean="0"/>
              <a:t>(</a:t>
            </a:r>
            <a:r>
              <a:rPr lang="fr-FR" dirty="0"/>
              <a:t>opinion hubs) </a:t>
            </a:r>
            <a:r>
              <a:rPr lang="fr-FR" dirty="0" smtClean="0"/>
              <a:t>sont </a:t>
            </a:r>
            <a:r>
              <a:rPr lang="fr-FR" dirty="0"/>
              <a:t>l</a:t>
            </a:r>
            <a:r>
              <a:rPr lang="fr-FR" dirty="0" smtClean="0"/>
              <a:t>es </a:t>
            </a:r>
            <a:r>
              <a:rPr lang="fr-FR" dirty="0"/>
              <a:t>armes de guerre </a:t>
            </a:r>
            <a:r>
              <a:rPr lang="fr-FR" dirty="0" smtClean="0"/>
              <a:t>d’aujourd’hui</a:t>
            </a:r>
            <a:r>
              <a:rPr lang="fr-FR" dirty="0"/>
              <a:t/>
            </a:r>
            <a:br>
              <a:rPr lang="fr-FR" dirty="0"/>
            </a:br>
            <a:r>
              <a:rPr lang="fr-FR" dirty="0"/>
              <a:t> </a:t>
            </a:r>
            <a:br>
              <a:rPr lang="fr-FR" dirty="0"/>
            </a:br>
            <a:r>
              <a:rPr lang="fr-FR" dirty="0"/>
              <a:t>2,8 milliard d’euros c’est l’estimation du marché mondial de l’e-réputation en 2016</a:t>
            </a:r>
            <a:br>
              <a:rPr lang="fr-FR" dirty="0"/>
            </a:br>
            <a:r>
              <a:rPr lang="fr-FR" b="1" dirty="0" smtClean="0"/>
              <a:t/>
            </a:r>
            <a:br>
              <a:rPr lang="fr-FR" b="1" dirty="0" smtClean="0"/>
            </a:br>
            <a:r>
              <a:rPr lang="fr-FR" dirty="0" smtClean="0"/>
              <a:t/>
            </a:r>
            <a:br>
              <a:rPr lang="fr-FR" dirty="0" smtClean="0"/>
            </a:br>
            <a:r>
              <a:rPr lang="fr-FR" dirty="0" smtClean="0"/>
              <a:t/>
            </a:r>
            <a:br>
              <a:rPr lang="fr-FR" dirty="0" smtClean="0"/>
            </a:br>
            <a:endParaRPr lang="fr-FR" dirty="0"/>
          </a:p>
        </p:txBody>
      </p:sp>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Image 19" descr="e-reputation.png"/>
          <p:cNvPicPr>
            <a:picLocks noChangeAspect="1"/>
          </p:cNvPicPr>
          <p:nvPr/>
        </p:nvPicPr>
        <p:blipFill>
          <a:blip r:embed="rId3"/>
          <a:stretch>
            <a:fillRect/>
          </a:stretch>
        </p:blipFill>
        <p:spPr>
          <a:xfrm>
            <a:off x="6516216" y="5715122"/>
            <a:ext cx="2627784" cy="1142877"/>
          </a:xfrm>
          <a:prstGeom prst="rect">
            <a:avLst/>
          </a:prstGeom>
        </p:spPr>
      </p:pic>
    </p:spTree>
    <p:extLst>
      <p:ext uri="{BB962C8B-B14F-4D97-AF65-F5344CB8AC3E}">
        <p14:creationId xmlns:p14="http://schemas.microsoft.com/office/powerpoint/2010/main" xmlns="" val="1039516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5" y="551488"/>
            <a:ext cx="7772400" cy="4569700"/>
          </a:xfrm>
        </p:spPr>
        <p:txBody>
          <a:bodyPr>
            <a:normAutofit fontScale="90000"/>
          </a:bodyPr>
          <a:lstStyle/>
          <a:p>
            <a:r>
              <a:rPr lang="fr-FR" b="1" dirty="0" smtClean="0"/>
              <a:t/>
            </a:r>
            <a:br>
              <a:rPr lang="fr-FR" b="1" dirty="0" smtClean="0"/>
            </a:br>
            <a:r>
              <a:rPr lang="fr-FR" b="1" dirty="0"/>
              <a:t/>
            </a:r>
            <a:br>
              <a:rPr lang="fr-FR" b="1" dirty="0"/>
            </a:br>
            <a:r>
              <a:rPr lang="fr-FR" b="1" dirty="0" smtClean="0"/>
              <a:t/>
            </a:r>
            <a:br>
              <a:rPr lang="fr-FR" b="1" dirty="0" smtClean="0"/>
            </a:br>
            <a:r>
              <a:rPr lang="fr-FR" b="1" dirty="0"/>
              <a:t/>
            </a:r>
            <a:br>
              <a:rPr lang="fr-FR" b="1" dirty="0"/>
            </a:br>
            <a:r>
              <a:rPr lang="fr-FR" b="1" dirty="0" smtClean="0"/>
              <a:t/>
            </a:r>
            <a:br>
              <a:rPr lang="fr-FR" b="1" dirty="0" smtClean="0"/>
            </a:br>
            <a:r>
              <a:rPr lang="fr-FR" b="1" dirty="0"/>
              <a:t/>
            </a:r>
            <a:br>
              <a:rPr lang="fr-FR" b="1" dirty="0"/>
            </a:br>
            <a:r>
              <a:rPr lang="fr-FR" b="1" dirty="0" smtClean="0"/>
              <a:t>1. PROJET - CONTEXT - E REPUTATION</a:t>
            </a:r>
            <a:br>
              <a:rPr lang="fr-FR" b="1" dirty="0" smtClean="0"/>
            </a:br>
            <a:r>
              <a:rPr lang="fr-FR" b="1" dirty="0" smtClean="0"/>
              <a:t/>
            </a:r>
            <a:br>
              <a:rPr lang="fr-FR" b="1" dirty="0" smtClean="0"/>
            </a:br>
            <a:r>
              <a:rPr lang="fr-FR" b="1" dirty="0" smtClean="0"/>
              <a:t>D’ou l’importance:</a:t>
            </a:r>
            <a:br>
              <a:rPr lang="fr-FR" b="1" dirty="0" smtClean="0"/>
            </a:br>
            <a:r>
              <a:rPr lang="fr-FR" b="1" dirty="0"/>
              <a:t/>
            </a:r>
            <a:br>
              <a:rPr lang="fr-FR" b="1" dirty="0"/>
            </a:br>
            <a:r>
              <a:rPr lang="fr-FR" dirty="0"/>
              <a:t> </a:t>
            </a:r>
            <a:r>
              <a:rPr lang="fr-FR" dirty="0" smtClean="0"/>
              <a:t>De gérer </a:t>
            </a:r>
            <a:r>
              <a:rPr lang="fr-FR" dirty="0"/>
              <a:t>la virtualisation de la société</a:t>
            </a:r>
            <a:r>
              <a:rPr lang="fr-FR" b="1" dirty="0" smtClean="0"/>
              <a:t> </a:t>
            </a:r>
            <a:br>
              <a:rPr lang="fr-FR" b="1" dirty="0" smtClean="0"/>
            </a:br>
            <a:r>
              <a:rPr lang="fr-FR" b="1" dirty="0"/>
              <a:t/>
            </a:r>
            <a:br>
              <a:rPr lang="fr-FR" b="1" dirty="0"/>
            </a:br>
            <a:r>
              <a:rPr lang="fr-FR" dirty="0"/>
              <a:t>D</a:t>
            </a:r>
            <a:r>
              <a:rPr lang="fr-FR" dirty="0" smtClean="0"/>
              <a:t>e </a:t>
            </a:r>
            <a:r>
              <a:rPr lang="fr-FR" dirty="0"/>
              <a:t>contrôler son identité </a:t>
            </a:r>
            <a:r>
              <a:rPr lang="fr-FR" dirty="0" smtClean="0"/>
              <a:t>virtuelle (action)</a:t>
            </a:r>
            <a:br>
              <a:rPr lang="fr-FR" dirty="0" smtClean="0"/>
            </a:br>
            <a:r>
              <a:rPr lang="fr-FR" dirty="0"/>
              <a:t/>
            </a:r>
            <a:br>
              <a:rPr lang="fr-FR" dirty="0"/>
            </a:br>
            <a:r>
              <a:rPr lang="fr-FR" dirty="0" smtClean="0"/>
              <a:t>De maitriser </a:t>
            </a:r>
            <a:r>
              <a:rPr lang="fr-FR" dirty="0"/>
              <a:t>son identité </a:t>
            </a:r>
            <a:r>
              <a:rPr lang="fr-FR" dirty="0" smtClean="0"/>
              <a:t>virtuelle (réaction)</a:t>
            </a:r>
            <a:br>
              <a:rPr lang="fr-FR" dirty="0" smtClean="0"/>
            </a:br>
            <a:r>
              <a:rPr lang="fr-FR" dirty="0"/>
              <a:t/>
            </a:r>
            <a:br>
              <a:rPr lang="fr-FR" dirty="0"/>
            </a:br>
            <a:r>
              <a:rPr lang="fr-FR" dirty="0" smtClean="0"/>
              <a:t>De savoir </a:t>
            </a:r>
            <a:r>
              <a:rPr lang="fr-FR" dirty="0"/>
              <a:t>ce </a:t>
            </a:r>
            <a:r>
              <a:rPr lang="fr-FR" dirty="0" smtClean="0"/>
              <a:t>qu’ils </a:t>
            </a:r>
            <a:r>
              <a:rPr lang="fr-FR" dirty="0"/>
              <a:t>pensent de </a:t>
            </a:r>
            <a:r>
              <a:rPr lang="fr-FR" dirty="0" smtClean="0"/>
              <a:t>moi</a:t>
            </a:r>
            <a:br>
              <a:rPr lang="fr-FR" dirty="0" smtClean="0"/>
            </a:br>
            <a:r>
              <a:rPr lang="fr-FR" dirty="0"/>
              <a:t/>
            </a:r>
            <a:br>
              <a:rPr lang="fr-FR" dirty="0"/>
            </a:br>
            <a:r>
              <a:rPr lang="fr-FR" dirty="0"/>
              <a:t> De savoir </a:t>
            </a:r>
            <a:r>
              <a:rPr lang="fr-FR" dirty="0" smtClean="0"/>
              <a:t>ce </a:t>
            </a:r>
            <a:r>
              <a:rPr lang="fr-FR" dirty="0"/>
              <a:t>qu’ils disent de moi</a:t>
            </a:r>
            <a:br>
              <a:rPr lang="fr-FR" dirty="0"/>
            </a:br>
            <a:r>
              <a:rPr lang="fr-FR" dirty="0"/>
              <a:t/>
            </a:r>
            <a:br>
              <a:rPr lang="fr-FR" dirty="0"/>
            </a:br>
            <a:r>
              <a:rPr lang="fr-FR" b="1" dirty="0" smtClean="0"/>
              <a:t/>
            </a:r>
            <a:br>
              <a:rPr lang="fr-FR" b="1" dirty="0" smtClean="0"/>
            </a:br>
            <a:r>
              <a:rPr lang="fr-FR" dirty="0" smtClean="0"/>
              <a:t/>
            </a:r>
            <a:br>
              <a:rPr lang="fr-FR" dirty="0" smtClean="0"/>
            </a:br>
            <a:r>
              <a:rPr lang="fr-FR" dirty="0" smtClean="0"/>
              <a:t/>
            </a:r>
            <a:br>
              <a:rPr lang="fr-FR" dirty="0" smtClean="0"/>
            </a:br>
            <a:endParaRPr lang="fr-FR" dirty="0"/>
          </a:p>
        </p:txBody>
      </p:sp>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Image 19" descr="e-reputation.png"/>
          <p:cNvPicPr>
            <a:picLocks noChangeAspect="1"/>
          </p:cNvPicPr>
          <p:nvPr/>
        </p:nvPicPr>
        <p:blipFill>
          <a:blip r:embed="rId3"/>
          <a:stretch>
            <a:fillRect/>
          </a:stretch>
        </p:blipFill>
        <p:spPr>
          <a:xfrm>
            <a:off x="6516216" y="5715122"/>
            <a:ext cx="2627784" cy="1142877"/>
          </a:xfrm>
          <a:prstGeom prst="rect">
            <a:avLst/>
          </a:prstGeom>
        </p:spPr>
      </p:pic>
    </p:spTree>
    <p:extLst>
      <p:ext uri="{BB962C8B-B14F-4D97-AF65-F5344CB8AC3E}">
        <p14:creationId xmlns:p14="http://schemas.microsoft.com/office/powerpoint/2010/main" xmlns="" val="482312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5" y="1145422"/>
            <a:ext cx="7772400" cy="4569700"/>
          </a:xfrm>
        </p:spPr>
        <p:txBody>
          <a:bodyPr>
            <a:normAutofit fontScale="90000"/>
          </a:bodyPr>
          <a:lstStyle/>
          <a:p>
            <a:r>
              <a:rPr lang="en-US" b="1" dirty="0" smtClean="0"/>
              <a:t>1. PROJET </a:t>
            </a:r>
            <a:r>
              <a:rPr lang="fr-FR" b="1" dirty="0"/>
              <a:t>-</a:t>
            </a:r>
            <a:r>
              <a:rPr lang="en-US" b="1" dirty="0" smtClean="0"/>
              <a:t> PROBLEMATIQUE</a:t>
            </a:r>
            <a:br>
              <a:rPr lang="en-US" b="1" dirty="0" smtClean="0"/>
            </a:br>
            <a:r>
              <a:rPr lang="en-US" dirty="0" smtClean="0"/>
              <a:t/>
            </a:r>
            <a:br>
              <a:rPr lang="en-US" dirty="0" smtClean="0"/>
            </a:br>
            <a:r>
              <a:rPr lang="en-US" dirty="0" smtClean="0"/>
              <a:t/>
            </a:r>
            <a:br>
              <a:rPr lang="en-US" dirty="0" smtClean="0"/>
            </a:br>
            <a:r>
              <a:rPr lang="fr-FR" dirty="0" smtClean="0"/>
              <a:t>Grosse quantité de données gratuites disponible (Réseaux Sociaux)</a:t>
            </a:r>
            <a:br>
              <a:rPr lang="fr-FR" dirty="0" smtClean="0"/>
            </a:br>
            <a:r>
              <a:rPr lang="fr-FR" dirty="0" smtClean="0"/>
              <a:t/>
            </a:r>
            <a:br>
              <a:rPr lang="fr-FR" dirty="0" smtClean="0"/>
            </a:br>
            <a:r>
              <a:rPr lang="fr-FR" dirty="0" smtClean="0"/>
              <a:t>De la donnée « </a:t>
            </a:r>
            <a:r>
              <a:rPr lang="fr-FR" dirty="0" err="1" smtClean="0"/>
              <a:t>fresh</a:t>
            </a:r>
            <a:r>
              <a:rPr lang="fr-FR" dirty="0" smtClean="0"/>
              <a:t> » au quotidien </a:t>
            </a:r>
            <a:br>
              <a:rPr lang="fr-FR" dirty="0" smtClean="0"/>
            </a:br>
            <a:r>
              <a:rPr lang="fr-FR" dirty="0"/>
              <a:t/>
            </a:r>
            <a:br>
              <a:rPr lang="fr-FR" dirty="0"/>
            </a:br>
            <a:r>
              <a:rPr lang="fr-FR" dirty="0" smtClean="0"/>
              <a:t/>
            </a:r>
            <a:br>
              <a:rPr lang="fr-FR" dirty="0" smtClean="0"/>
            </a:br>
            <a:r>
              <a:rPr lang="fr-FR" dirty="0"/>
              <a:t/>
            </a:r>
            <a:br>
              <a:rPr lang="fr-FR" dirty="0"/>
            </a:br>
            <a:r>
              <a:rPr lang="fr-FR" dirty="0" smtClean="0"/>
              <a:t>La réputation de personnalités (media, politique)</a:t>
            </a:r>
            <a:br>
              <a:rPr lang="fr-FR" dirty="0" smtClean="0"/>
            </a:br>
            <a:r>
              <a:rPr lang="fr-FR" dirty="0"/>
              <a:t/>
            </a:r>
            <a:br>
              <a:rPr lang="fr-FR" dirty="0"/>
            </a:br>
            <a:r>
              <a:rPr lang="fr-FR" dirty="0"/>
              <a:t> La réputation de marques </a:t>
            </a:r>
            <a:br>
              <a:rPr lang="fr-FR" dirty="0"/>
            </a:br>
            <a:r>
              <a:rPr lang="fr-FR" dirty="0"/>
              <a:t/>
            </a:r>
            <a:br>
              <a:rPr lang="fr-FR" dirty="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endParaRPr lang="fr-FR" dirty="0"/>
          </a:p>
        </p:txBody>
      </p:sp>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Image 19" descr="e-reputation.png"/>
          <p:cNvPicPr>
            <a:picLocks noChangeAspect="1"/>
          </p:cNvPicPr>
          <p:nvPr/>
        </p:nvPicPr>
        <p:blipFill>
          <a:blip r:embed="rId3"/>
          <a:stretch>
            <a:fillRect/>
          </a:stretch>
        </p:blipFill>
        <p:spPr>
          <a:xfrm>
            <a:off x="6516216" y="5715122"/>
            <a:ext cx="2627784" cy="1142877"/>
          </a:xfrm>
          <a:prstGeom prst="rect">
            <a:avLst/>
          </a:prstGeom>
        </p:spPr>
      </p:pic>
    </p:spTree>
    <p:extLst>
      <p:ext uri="{BB962C8B-B14F-4D97-AF65-F5344CB8AC3E}">
        <p14:creationId xmlns:p14="http://schemas.microsoft.com/office/powerpoint/2010/main" xmlns="" val="1039516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5" y="1145422"/>
            <a:ext cx="7772400" cy="4569700"/>
          </a:xfrm>
        </p:spPr>
        <p:txBody>
          <a:bodyPr>
            <a:normAutofit fontScale="90000"/>
          </a:bodyPr>
          <a:lstStyle/>
          <a:p>
            <a:r>
              <a:rPr lang="en-US" b="1" dirty="0" smtClean="0"/>
              <a:t>1. PROJET - OBJECTIFS</a:t>
            </a:r>
            <a:br>
              <a:rPr lang="en-US" b="1" dirty="0" smtClean="0"/>
            </a:br>
            <a:r>
              <a:rPr lang="fr-FR" dirty="0" smtClean="0"/>
              <a:t/>
            </a:r>
            <a:br>
              <a:rPr lang="fr-FR" dirty="0" smtClean="0"/>
            </a:br>
            <a:r>
              <a:rPr lang="fr-FR" dirty="0" smtClean="0"/>
              <a:t/>
            </a:r>
            <a:br>
              <a:rPr lang="fr-FR" dirty="0" smtClean="0"/>
            </a:br>
            <a:r>
              <a:rPr lang="fr-FR" dirty="0"/>
              <a:t/>
            </a:r>
            <a:br>
              <a:rPr lang="fr-FR" dirty="0"/>
            </a:br>
            <a:r>
              <a:rPr lang="fr-FR" dirty="0" smtClean="0"/>
              <a:t>Sélectionner </a:t>
            </a:r>
            <a:r>
              <a:rPr lang="fr-FR" dirty="0"/>
              <a:t>les technologies les plus </a:t>
            </a:r>
            <a:r>
              <a:rPr lang="fr-FR" dirty="0" smtClean="0"/>
              <a:t>adaptés </a:t>
            </a:r>
            <a:r>
              <a:rPr lang="fr-FR" dirty="0"/>
              <a:t>pour permettre la mise en place d’un infrastructure technique BIG </a:t>
            </a:r>
            <a:r>
              <a:rPr lang="fr-FR" dirty="0" smtClean="0"/>
              <a:t>DATA</a:t>
            </a:r>
            <a:br>
              <a:rPr lang="fr-FR" dirty="0" smtClean="0"/>
            </a:br>
            <a:r>
              <a:rPr lang="fr-FR" dirty="0"/>
              <a:t/>
            </a:r>
            <a:br>
              <a:rPr lang="fr-FR" dirty="0"/>
            </a:br>
            <a:r>
              <a:rPr lang="fr-FR" dirty="0"/>
              <a:t> Collectionner des données</a:t>
            </a:r>
            <a:br>
              <a:rPr lang="fr-FR" dirty="0"/>
            </a:br>
            <a:r>
              <a:rPr lang="fr-FR" dirty="0"/>
              <a:t/>
            </a:r>
            <a:br>
              <a:rPr lang="fr-FR" dirty="0"/>
            </a:br>
            <a:r>
              <a:rPr lang="fr-FR" dirty="0"/>
              <a:t>Analyser des données </a:t>
            </a:r>
            <a:br>
              <a:rPr lang="fr-FR" dirty="0"/>
            </a:br>
            <a:r>
              <a:rPr lang="fr-FR" dirty="0"/>
              <a:t/>
            </a:r>
            <a:br>
              <a:rPr lang="fr-FR" dirty="0"/>
            </a:br>
            <a:r>
              <a:rPr lang="fr-FR" dirty="0" smtClean="0"/>
              <a:t>Exploiter des données (visibilité pour le client)</a:t>
            </a:r>
            <a:br>
              <a:rPr lang="fr-FR" dirty="0" smtClean="0"/>
            </a:br>
            <a:r>
              <a:rPr lang="fr-FR" dirty="0"/>
              <a:t/>
            </a:r>
            <a:br>
              <a:rPr lang="fr-FR" dirty="0"/>
            </a:br>
            <a:r>
              <a:rPr lang="fr-FR" dirty="0" smtClean="0"/>
              <a:t>Infrastructure de monitoring (maitrise)</a:t>
            </a:r>
            <a:br>
              <a:rPr lang="fr-FR" dirty="0" smtClean="0"/>
            </a:br>
            <a:r>
              <a:rPr lang="fr-FR" dirty="0" smtClean="0"/>
              <a:t/>
            </a:r>
            <a:br>
              <a:rPr lang="fr-FR" dirty="0" smtClean="0"/>
            </a:br>
            <a:r>
              <a:rPr lang="fr-FR" dirty="0" smtClean="0"/>
              <a:t>Proposer un service de conseil (gain financier)</a:t>
            </a:r>
            <a:br>
              <a:rPr lang="fr-FR" dirty="0" smtClean="0"/>
            </a:br>
            <a:r>
              <a:rPr lang="fr-FR" dirty="0" smtClean="0"/>
              <a:t/>
            </a:r>
            <a:br>
              <a:rPr lang="fr-FR" dirty="0" smtClean="0"/>
            </a:br>
            <a:r>
              <a:rPr lang="fr-FR" dirty="0" smtClean="0"/>
              <a:t>Vendre un service de gestion E-réputation sur le net (gain financier)</a:t>
            </a:r>
            <a:br>
              <a:rPr lang="fr-FR" dirty="0" smtClean="0"/>
            </a:br>
            <a:r>
              <a:rPr lang="fr-FR" dirty="0" smtClean="0"/>
              <a:t/>
            </a:r>
            <a:br>
              <a:rPr lang="fr-FR" dirty="0" smtClean="0"/>
            </a:br>
            <a:r>
              <a:rPr lang="fr-FR" dirty="0" smtClean="0"/>
              <a:t>Vendre les analyses (vente données)</a:t>
            </a:r>
            <a:r>
              <a:rPr lang="fr-FR" dirty="0"/>
              <a:t/>
            </a:r>
            <a:br>
              <a:rPr lang="fr-FR" dirty="0"/>
            </a:br>
            <a:r>
              <a:rPr lang="fr-FR" dirty="0"/>
              <a:t/>
            </a:r>
            <a:br>
              <a:rPr lang="fr-FR" dirty="0"/>
            </a:br>
            <a:r>
              <a:rPr lang="fr-FR" dirty="0" smtClean="0"/>
              <a:t/>
            </a:r>
            <a:br>
              <a:rPr lang="fr-FR" dirty="0" smtClean="0"/>
            </a:br>
            <a:r>
              <a:rPr lang="fr-FR" dirty="0" smtClean="0"/>
              <a:t/>
            </a:r>
            <a:br>
              <a:rPr lang="fr-FR" dirty="0" smtClean="0"/>
            </a:br>
            <a:endParaRPr lang="fr-FR" dirty="0"/>
          </a:p>
        </p:txBody>
      </p:sp>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Image 19" descr="e-reputation.png"/>
          <p:cNvPicPr>
            <a:picLocks noChangeAspect="1"/>
          </p:cNvPicPr>
          <p:nvPr/>
        </p:nvPicPr>
        <p:blipFill>
          <a:blip r:embed="rId3"/>
          <a:stretch>
            <a:fillRect/>
          </a:stretch>
        </p:blipFill>
        <p:spPr>
          <a:xfrm>
            <a:off x="6516216" y="5715122"/>
            <a:ext cx="2627784" cy="1142877"/>
          </a:xfrm>
          <a:prstGeom prst="rect">
            <a:avLst/>
          </a:prstGeom>
        </p:spPr>
      </p:pic>
    </p:spTree>
    <p:extLst>
      <p:ext uri="{BB962C8B-B14F-4D97-AF65-F5344CB8AC3E}">
        <p14:creationId xmlns:p14="http://schemas.microsoft.com/office/powerpoint/2010/main" xmlns="" val="781100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687143" y="571947"/>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Contexte </a:t>
            </a:r>
            <a:endParaRPr lang="en-US" dirty="0">
              <a:solidFill>
                <a:srgbClr val="002060"/>
              </a:solidFill>
            </a:endParaRPr>
          </a:p>
        </p:txBody>
      </p:sp>
      <p:sp>
        <p:nvSpPr>
          <p:cNvPr id="10" name="Espace réservé du contenu 2"/>
          <p:cNvSpPr txBox="1">
            <a:spLocks/>
          </p:cNvSpPr>
          <p:nvPr/>
        </p:nvSpPr>
        <p:spPr>
          <a:xfrm>
            <a:off x="143508" y="1848904"/>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90000"/>
              </a:lnSpc>
              <a:buClr>
                <a:srgbClr val="B31166"/>
              </a:buClr>
            </a:pPr>
            <a:r>
              <a:rPr lang="fr-FR" sz="1700" b="1" dirty="0">
                <a:solidFill>
                  <a:sysClr val="windowText" lastClr="000000">
                    <a:lumMod val="75000"/>
                    <a:lumOff val="25000"/>
                  </a:sysClr>
                </a:solidFill>
                <a:latin typeface="Century Gothic" panose="020B0502020202020204"/>
              </a:rPr>
              <a:t>L’e-réputation des politiciens : un enjeu essentiel du marketing politique</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lang="fr-FR" sz="1500" dirty="0">
                <a:solidFill>
                  <a:sysClr val="windowText" lastClr="000000">
                    <a:lumMod val="75000"/>
                    <a:lumOff val="25000"/>
                  </a:sysClr>
                </a:solidFill>
                <a:latin typeface="Century Gothic" panose="020B0502020202020204"/>
              </a:rPr>
              <a:t>Contrôle de leur image via les médias </a:t>
            </a: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lang="fr-FR" sz="1500" dirty="0">
                <a:solidFill>
                  <a:sysClr val="windowText" lastClr="000000">
                    <a:lumMod val="75000"/>
                    <a:lumOff val="25000"/>
                  </a:sysClr>
                </a:solidFill>
                <a:latin typeface="Century Gothic" panose="020B0502020202020204"/>
              </a:rPr>
              <a:t>Adaptation de leur discours en fonction des cibles et des évènements.</a:t>
            </a:r>
          </a:p>
        </p:txBody>
      </p:sp>
      <p:pic>
        <p:nvPicPr>
          <p:cNvPr id="11" name="Picture 2" descr="politicien"/>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95836" y="3537012"/>
            <a:ext cx="2428875" cy="20193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 descr="G:\projet\slides\Fotolia_52254526_XS-300x200.jpg"/>
          <p:cNvPicPr>
            <a:picLocks noChangeAspect="1" noChangeArrowheads="1"/>
          </p:cNvPicPr>
          <p:nvPr/>
        </p:nvPicPr>
        <p:blipFill>
          <a:blip r:embed="rId4"/>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065587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687143" y="571947"/>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Objectifs </a:t>
            </a:r>
            <a:endParaRPr lang="en-US" dirty="0">
              <a:solidFill>
                <a:srgbClr val="002060"/>
              </a:solidFill>
            </a:endParaRPr>
          </a:p>
        </p:txBody>
      </p:sp>
      <p:grpSp>
        <p:nvGrpSpPr>
          <p:cNvPr id="7" name="Group 156"/>
          <p:cNvGrpSpPr/>
          <p:nvPr/>
        </p:nvGrpSpPr>
        <p:grpSpPr>
          <a:xfrm>
            <a:off x="199723" y="1343428"/>
            <a:ext cx="7776206" cy="1511345"/>
            <a:chOff x="2076" y="313260"/>
            <a:chExt cx="7757676" cy="1511345"/>
          </a:xfrm>
        </p:grpSpPr>
        <p:sp>
          <p:nvSpPr>
            <p:cNvPr id="8" name="Rounded Rectangle 5"/>
            <p:cNvSpPr/>
            <p:nvPr/>
          </p:nvSpPr>
          <p:spPr>
            <a:xfrm rot="2700000">
              <a:off x="6433302" y="770460"/>
              <a:ext cx="1325880" cy="411480"/>
            </a:xfrm>
            <a:prstGeom prst="roundRect">
              <a:avLst>
                <a:gd name="adj" fmla="val 50000"/>
              </a:avLst>
            </a:prstGeom>
            <a:solidFill>
              <a:schemeClr val="accent1">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ounded Rectangle 6"/>
            <p:cNvSpPr/>
            <p:nvPr/>
          </p:nvSpPr>
          <p:spPr>
            <a:xfrm rot="8100000">
              <a:off x="6437946" y="1413125"/>
              <a:ext cx="1321806" cy="411480"/>
            </a:xfrm>
            <a:prstGeom prst="roundRect">
              <a:avLst>
                <a:gd name="adj" fmla="val 50000"/>
              </a:avLst>
            </a:prstGeom>
            <a:solidFill>
              <a:schemeClr val="accent1">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Rounded Rectangle 7"/>
            <p:cNvSpPr/>
            <p:nvPr/>
          </p:nvSpPr>
          <p:spPr>
            <a:xfrm>
              <a:off x="2076" y="1064084"/>
              <a:ext cx="7601310" cy="442165"/>
            </a:xfrm>
            <a:prstGeom prst="roundRect">
              <a:avLst>
                <a:gd name="adj" fmla="val 50000"/>
              </a:avLst>
            </a:prstGeom>
            <a:solidFill>
              <a:schemeClr val="accent1">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640080" bIns="0" rtlCol="0" anchor="ctr"/>
            <a:lstStyle/>
            <a:p>
              <a:pPr algn="ctr"/>
              <a:r>
                <a:rPr lang="fr-FR" sz="1400" b="1" dirty="0"/>
                <a:t>Mettre en évidence des technologies du </a:t>
              </a:r>
              <a:r>
                <a:rPr lang="fr-FR" sz="1400" b="1" dirty="0" err="1"/>
                <a:t>Big</a:t>
              </a:r>
              <a:r>
                <a:rPr lang="fr-FR" sz="1400" b="1" dirty="0"/>
                <a:t> Data pour permettre la mise en place d’un système d’analyse de la </a:t>
              </a:r>
              <a:r>
                <a:rPr lang="fr-FR" sz="1400" b="1" dirty="0" smtClean="0"/>
                <a:t>e-réputation</a:t>
              </a:r>
              <a:endParaRPr lang="en-US" sz="1400" b="1" dirty="0"/>
            </a:p>
          </p:txBody>
        </p:sp>
      </p:grpSp>
      <p:grpSp>
        <p:nvGrpSpPr>
          <p:cNvPr id="13" name="Group 157"/>
          <p:cNvGrpSpPr/>
          <p:nvPr/>
        </p:nvGrpSpPr>
        <p:grpSpPr>
          <a:xfrm>
            <a:off x="199722" y="3100418"/>
            <a:ext cx="3224735" cy="1511345"/>
            <a:chOff x="1356693" y="954126"/>
            <a:chExt cx="3224735" cy="1511345"/>
          </a:xfrm>
        </p:grpSpPr>
        <p:sp>
          <p:nvSpPr>
            <p:cNvPr id="14" name="Rounded Rectangle 68"/>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15" name="Rounded Rectangle 69"/>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16" name="Rounded Rectangle 70"/>
            <p:cNvSpPr/>
            <p:nvPr/>
          </p:nvSpPr>
          <p:spPr>
            <a:xfrm>
              <a:off x="1356693" y="1714756"/>
              <a:ext cx="3040740" cy="473161"/>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a:solidFill>
                    <a:srgbClr val="FFFFFF"/>
                  </a:solidFill>
                </a:rPr>
                <a:t>Scores de polarité des opinions (+,-,0)</a:t>
              </a:r>
              <a:endParaRPr lang="en-US" sz="1400" dirty="0"/>
            </a:p>
          </p:txBody>
        </p:sp>
        <p:sp useBgFill="1">
          <p:nvSpPr>
            <p:cNvPr id="17" name="Oval 71"/>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01</a:t>
              </a:r>
            </a:p>
          </p:txBody>
        </p:sp>
      </p:grpSp>
      <p:grpSp>
        <p:nvGrpSpPr>
          <p:cNvPr id="18" name="Group 158"/>
          <p:cNvGrpSpPr/>
          <p:nvPr/>
        </p:nvGrpSpPr>
        <p:grpSpPr>
          <a:xfrm>
            <a:off x="2175545" y="3748602"/>
            <a:ext cx="3672284" cy="1511345"/>
            <a:chOff x="3397250" y="1602310"/>
            <a:chExt cx="3672284" cy="1511345"/>
          </a:xfrm>
        </p:grpSpPr>
        <p:sp>
          <p:nvSpPr>
            <p:cNvPr id="21" name="Rounded Rectangle 72"/>
            <p:cNvSpPr/>
            <p:nvPr/>
          </p:nvSpPr>
          <p:spPr>
            <a:xfrm rot="2700000">
              <a:off x="5743060" y="2059510"/>
              <a:ext cx="1325880"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22" name="Rounded Rectangle 73"/>
            <p:cNvSpPr/>
            <p:nvPr/>
          </p:nvSpPr>
          <p:spPr>
            <a:xfrm rot="8100000">
              <a:off x="5747728" y="2702175"/>
              <a:ext cx="1321806"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23" name="Rounded Rectangle 74"/>
            <p:cNvSpPr/>
            <p:nvPr/>
          </p:nvSpPr>
          <p:spPr>
            <a:xfrm>
              <a:off x="3397250" y="2380772"/>
              <a:ext cx="3538317"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a:solidFill>
                    <a:srgbClr val="FFFFFF"/>
                  </a:solidFill>
                </a:rPr>
                <a:t>Fréquence des citations dans les opinions </a:t>
              </a:r>
              <a:endParaRPr lang="en-US" sz="1400" dirty="0"/>
            </a:p>
          </p:txBody>
        </p:sp>
        <p:sp useBgFill="1">
          <p:nvSpPr>
            <p:cNvPr id="24" name="Oval 75"/>
            <p:cNvSpPr/>
            <p:nvPr/>
          </p:nvSpPr>
          <p:spPr>
            <a:xfrm>
              <a:off x="6538584" y="239774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02</a:t>
              </a:r>
            </a:p>
          </p:txBody>
        </p:sp>
      </p:grpSp>
      <p:grpSp>
        <p:nvGrpSpPr>
          <p:cNvPr id="25" name="Group 159"/>
          <p:cNvGrpSpPr/>
          <p:nvPr/>
        </p:nvGrpSpPr>
        <p:grpSpPr>
          <a:xfrm>
            <a:off x="4703074" y="4402220"/>
            <a:ext cx="3838573" cy="1500030"/>
            <a:chOff x="5924779" y="2255928"/>
            <a:chExt cx="3838573" cy="1500030"/>
          </a:xfrm>
        </p:grpSpPr>
        <p:sp>
          <p:nvSpPr>
            <p:cNvPr id="26" name="Rounded Rectangle 76"/>
            <p:cNvSpPr/>
            <p:nvPr/>
          </p:nvSpPr>
          <p:spPr>
            <a:xfrm rot="2700000">
              <a:off x="8440951" y="2713128"/>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27" name="Rounded Rectangle 77"/>
            <p:cNvSpPr/>
            <p:nvPr/>
          </p:nvSpPr>
          <p:spPr>
            <a:xfrm rot="8100000">
              <a:off x="8441546" y="3344478"/>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28" name="Rounded Rectangle 78"/>
            <p:cNvSpPr/>
            <p:nvPr/>
          </p:nvSpPr>
          <p:spPr>
            <a:xfrm>
              <a:off x="5924779" y="3013497"/>
              <a:ext cx="3693040" cy="459235"/>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a:solidFill>
                    <a:srgbClr val="FFFFFF"/>
                  </a:solidFill>
                </a:rPr>
                <a:t>Tendance/Répartition de l’opinion publique</a:t>
              </a:r>
              <a:endParaRPr lang="en-US" sz="1400" dirty="0"/>
            </a:p>
          </p:txBody>
        </p:sp>
        <p:sp useBgFill="1">
          <p:nvSpPr>
            <p:cNvPr id="29" name="Oval 79"/>
            <p:cNvSpPr/>
            <p:nvPr/>
          </p:nvSpPr>
          <p:spPr>
            <a:xfrm>
              <a:off x="9236247" y="3038085"/>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03</a:t>
              </a:r>
            </a:p>
          </p:txBody>
        </p:sp>
      </p:grpSp>
      <p:grpSp>
        <p:nvGrpSpPr>
          <p:cNvPr id="30" name="Group 149"/>
          <p:cNvGrpSpPr/>
          <p:nvPr/>
        </p:nvGrpSpPr>
        <p:grpSpPr>
          <a:xfrm>
            <a:off x="8201606" y="4422659"/>
            <a:ext cx="726878" cy="726282"/>
            <a:chOff x="0" y="-1971675"/>
            <a:chExt cx="1939925" cy="1938338"/>
          </a:xfrm>
        </p:grpSpPr>
        <p:sp>
          <p:nvSpPr>
            <p:cNvPr id="31"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 name="Group 146"/>
            <p:cNvGrpSpPr/>
            <p:nvPr/>
          </p:nvGrpSpPr>
          <p:grpSpPr>
            <a:xfrm>
              <a:off x="279400" y="-1397000"/>
              <a:ext cx="1387475" cy="788988"/>
              <a:chOff x="279400" y="-1397000"/>
              <a:chExt cx="1387475" cy="788988"/>
            </a:xfrm>
          </p:grpSpPr>
          <p:sp>
            <p:nvSpPr>
              <p:cNvPr id="33"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152"/>
          <p:cNvGrpSpPr/>
          <p:nvPr/>
        </p:nvGrpSpPr>
        <p:grpSpPr>
          <a:xfrm>
            <a:off x="5436297" y="3609400"/>
            <a:ext cx="726878" cy="728662"/>
            <a:chOff x="7204075" y="-1846263"/>
            <a:chExt cx="1939925" cy="1944688"/>
          </a:xfrm>
        </p:grpSpPr>
        <p:sp>
          <p:nvSpPr>
            <p:cNvPr id="38" name="Oval 59"/>
            <p:cNvSpPr>
              <a:spLocks noChangeArrowheads="1"/>
            </p:cNvSpPr>
            <p:nvPr/>
          </p:nvSpPr>
          <p:spPr bwMode="auto">
            <a:xfrm>
              <a:off x="7204075" y="-1846263"/>
              <a:ext cx="1939925" cy="19446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 name="Group 148"/>
            <p:cNvGrpSpPr/>
            <p:nvPr/>
          </p:nvGrpSpPr>
          <p:grpSpPr>
            <a:xfrm>
              <a:off x="7519988" y="-1506538"/>
              <a:ext cx="1312862" cy="1265238"/>
              <a:chOff x="7519988" y="-1506538"/>
              <a:chExt cx="1312862" cy="1265238"/>
            </a:xfrm>
          </p:grpSpPr>
          <p:sp>
            <p:nvSpPr>
              <p:cNvPr id="40"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5" name="Group 151"/>
          <p:cNvGrpSpPr/>
          <p:nvPr/>
        </p:nvGrpSpPr>
        <p:grpSpPr>
          <a:xfrm>
            <a:off x="2908846" y="2961967"/>
            <a:ext cx="725094" cy="728662"/>
            <a:chOff x="5137150" y="-1846263"/>
            <a:chExt cx="1935163" cy="1944688"/>
          </a:xfrm>
        </p:grpSpPr>
        <p:sp>
          <p:nvSpPr>
            <p:cNvPr id="46" name="Oval 60"/>
            <p:cNvSpPr>
              <a:spLocks noChangeArrowheads="1"/>
            </p:cNvSpPr>
            <p:nvPr/>
          </p:nvSpPr>
          <p:spPr bwMode="auto">
            <a:xfrm>
              <a:off x="5137150" y="-1846263"/>
              <a:ext cx="1935163" cy="194468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147"/>
            <p:cNvGrpSpPr/>
            <p:nvPr/>
          </p:nvGrpSpPr>
          <p:grpSpPr>
            <a:xfrm>
              <a:off x="5526088" y="-1517650"/>
              <a:ext cx="1158875" cy="1292225"/>
              <a:chOff x="5526088" y="-1517650"/>
              <a:chExt cx="1158875" cy="1292225"/>
            </a:xfrm>
          </p:grpSpPr>
          <p:sp>
            <p:nvSpPr>
              <p:cNvPr id="48"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5" name="Group 150"/>
          <p:cNvGrpSpPr/>
          <p:nvPr/>
        </p:nvGrpSpPr>
        <p:grpSpPr>
          <a:xfrm>
            <a:off x="7944581" y="1962797"/>
            <a:ext cx="725092" cy="726282"/>
            <a:chOff x="2552700" y="-1971675"/>
            <a:chExt cx="1935163" cy="1938338"/>
          </a:xfrm>
        </p:grpSpPr>
        <p:sp>
          <p:nvSpPr>
            <p:cNvPr id="56"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145"/>
            <p:cNvGrpSpPr/>
            <p:nvPr/>
          </p:nvGrpSpPr>
          <p:grpSpPr>
            <a:xfrm>
              <a:off x="2908300" y="-1620838"/>
              <a:ext cx="1228725" cy="1236663"/>
              <a:chOff x="2908300" y="-1620838"/>
              <a:chExt cx="1228725" cy="1236663"/>
            </a:xfrm>
          </p:grpSpPr>
          <p:sp>
            <p:nvSpPr>
              <p:cNvPr id="58"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61" name="Picture 1" descr="G:\projet\slides\Fotolia_52254526_XS-300x200.jpg"/>
          <p:cNvPicPr>
            <a:picLocks noChangeAspect="1" noChangeArrowheads="1"/>
          </p:cNvPicPr>
          <p:nvPr/>
        </p:nvPicPr>
        <p:blipFill>
          <a:blip r:embed="rId3"/>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4760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0-#ppt_w/2"/>
                                          </p:val>
                                        </p:tav>
                                        <p:tav tm="100000">
                                          <p:val>
                                            <p:strVal val="#ppt_x"/>
                                          </p:val>
                                        </p:tav>
                                      </p:tavLst>
                                    </p:anim>
                                    <p:anim calcmode="lin" valueType="num">
                                      <p:cBhvr additive="base">
                                        <p:cTn id="8" dur="8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900" fill="hold"/>
                                        <p:tgtEl>
                                          <p:spTgt spid="13"/>
                                        </p:tgtEl>
                                        <p:attrNameLst>
                                          <p:attrName>ppt_x</p:attrName>
                                        </p:attrNameLst>
                                      </p:cBhvr>
                                      <p:tavLst>
                                        <p:tav tm="0">
                                          <p:val>
                                            <p:strVal val="0-#ppt_w/2"/>
                                          </p:val>
                                        </p:tav>
                                        <p:tav tm="100000">
                                          <p:val>
                                            <p:strVal val="#ppt_x"/>
                                          </p:val>
                                        </p:tav>
                                      </p:tavLst>
                                    </p:anim>
                                    <p:anim calcmode="lin" valueType="num">
                                      <p:cBhvr additive="base">
                                        <p:cTn id="12" dur="9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4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0-#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decel="81818" fill="hold" nodeType="withEffect">
                                  <p:stCondLst>
                                    <p:cond delay="6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100" fill="hold"/>
                                        <p:tgtEl>
                                          <p:spTgt spid="25"/>
                                        </p:tgtEl>
                                        <p:attrNameLst>
                                          <p:attrName>ppt_x</p:attrName>
                                        </p:attrNameLst>
                                      </p:cBhvr>
                                      <p:tavLst>
                                        <p:tav tm="0">
                                          <p:val>
                                            <p:strVal val="0-#ppt_w/2"/>
                                          </p:val>
                                        </p:tav>
                                        <p:tav tm="100000">
                                          <p:val>
                                            <p:strVal val="#ppt_x"/>
                                          </p:val>
                                        </p:tav>
                                      </p:tavLst>
                                    </p:anim>
                                    <p:anim calcmode="lin" valueType="num">
                                      <p:cBhvr additive="base">
                                        <p:cTn id="20" dur="1100" fill="hold"/>
                                        <p:tgtEl>
                                          <p:spTgt spid="25"/>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70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9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11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13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a:solidFill>
                  <a:srgbClr val="002060"/>
                </a:solidFill>
              </a:rPr>
              <a:t>Agenda</a:t>
            </a:r>
          </a:p>
        </p:txBody>
      </p:sp>
      <p:sp>
        <p:nvSpPr>
          <p:cNvPr id="10" name="Oval 9"/>
          <p:cNvSpPr/>
          <p:nvPr/>
        </p:nvSpPr>
        <p:spPr>
          <a:xfrm>
            <a:off x="1943708" y="1961679"/>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3"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23169090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 name="Imag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07504" y="1232495"/>
            <a:ext cx="4514850" cy="5076825"/>
          </a:xfrm>
          <a:prstGeom prst="rect">
            <a:avLst/>
          </a:prstGeom>
        </p:spPr>
      </p:pic>
      <p:pic>
        <p:nvPicPr>
          <p:cNvPr id="16" name="Image 1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906676" y="4035219"/>
            <a:ext cx="4237323" cy="1585919"/>
          </a:xfrm>
          <a:prstGeom prst="rect">
            <a:avLst/>
          </a:prstGeom>
        </p:spPr>
      </p:pic>
      <p:pic>
        <p:nvPicPr>
          <p:cNvPr id="17" name="Image 16"/>
          <p:cNvPicPr>
            <a:picLocks noChangeAspect="1"/>
          </p:cNvPicPr>
          <p:nvPr/>
        </p:nvPicPr>
        <p:blipFill>
          <a:blip r:embed="rId5"/>
          <a:stretch>
            <a:fillRect/>
          </a:stretch>
        </p:blipFill>
        <p:spPr>
          <a:xfrm>
            <a:off x="4864349" y="1204435"/>
            <a:ext cx="4172147" cy="2402972"/>
          </a:xfrm>
          <a:prstGeom prst="rect">
            <a:avLst/>
          </a:prstGeom>
        </p:spPr>
      </p:pic>
      <p:sp>
        <p:nvSpPr>
          <p:cNvPr id="21" name="ZoneTexte 20"/>
          <p:cNvSpPr txBox="1"/>
          <p:nvPr/>
        </p:nvSpPr>
        <p:spPr>
          <a:xfrm>
            <a:off x="1871700" y="97977"/>
            <a:ext cx="5616624" cy="892552"/>
          </a:xfrm>
          <a:prstGeom prst="rect">
            <a:avLst/>
          </a:prstGeom>
          <a:noFill/>
        </p:spPr>
        <p:txBody>
          <a:bodyPr wrap="square" rtlCol="0">
            <a:spAutoFit/>
          </a:bodyPr>
          <a:lstStyle/>
          <a:p>
            <a:r>
              <a:rPr lang="fr-FR" sz="2800" kern="800" spc="-4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Gestion </a:t>
            </a:r>
            <a:r>
              <a:rPr lang="fr-FR" sz="2800" kern="800" spc="-4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des abonnés </a:t>
            </a:r>
            <a:r>
              <a:rPr lang="fr-FR" sz="2800" kern="800" spc="-4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 Site WEB</a:t>
            </a:r>
          </a:p>
          <a:p>
            <a:endParaRPr lang="fr-FR" dirty="0"/>
          </a:p>
        </p:txBody>
      </p:sp>
      <p:pic>
        <p:nvPicPr>
          <p:cNvPr id="8" name="Picture 1" descr="G:\projet\slides\Fotolia_52254526_XS-300x200.jpg"/>
          <p:cNvPicPr>
            <a:picLocks noChangeAspect="1" noChangeArrowheads="1"/>
          </p:cNvPicPr>
          <p:nvPr/>
        </p:nvPicPr>
        <p:blipFill>
          <a:blip r:embed="rId6"/>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2506907549"/>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0" fill="hold"/>
                                        <p:tgtEl>
                                          <p:spTgt spid="17"/>
                                        </p:tgtEl>
                                        <p:attrNameLst>
                                          <p:attrName>ppt_x</p:attrName>
                                        </p:attrNameLst>
                                      </p:cBhvr>
                                      <p:tavLst>
                                        <p:tav tm="0">
                                          <p:val>
                                            <p:strVal val="#ppt_x"/>
                                          </p:val>
                                        </p:tav>
                                        <p:tav tm="100000">
                                          <p:val>
                                            <p:strVal val="#ppt_x"/>
                                          </p:val>
                                        </p:tav>
                                      </p:tavLst>
                                    </p:anim>
                                    <p:anim calcmode="lin" valueType="num">
                                      <p:cBhvr additive="base">
                                        <p:cTn id="13" dur="250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2000" fill="hold"/>
                                        <p:tgtEl>
                                          <p:spTgt spid="16"/>
                                        </p:tgtEl>
                                        <p:attrNameLst>
                                          <p:attrName>ppt_x</p:attrName>
                                        </p:attrNameLst>
                                      </p:cBhvr>
                                      <p:tavLst>
                                        <p:tav tm="0">
                                          <p:val>
                                            <p:strVal val="#ppt_x"/>
                                          </p:val>
                                        </p:tav>
                                        <p:tav tm="100000">
                                          <p:val>
                                            <p:strVal val="#ppt_x"/>
                                          </p:val>
                                        </p:tav>
                                      </p:tavLst>
                                    </p:anim>
                                    <p:anim calcmode="lin" valueType="num">
                                      <p:cBhvr additive="base">
                                        <p:cTn id="18"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r>
              <a:rPr lang="fr-FR" sz="1000" dirty="0" smtClean="0">
                <a:solidFill>
                  <a:srgbClr val="FFFFFF"/>
                </a:solidFill>
              </a:rPr>
              <a:t>Application Web</a:t>
            </a:r>
            <a:endParaRPr lang="fr-FR" sz="1000" dirty="0">
              <a:solidFill>
                <a:srgbClr val="FFFFFF"/>
              </a:solidFill>
            </a:endParaRP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smtClean="0">
                <a:solidFill>
                  <a:srgbClr val="002060"/>
                </a:solidFill>
              </a:rPr>
              <a:t>Plan</a:t>
            </a:r>
            <a:endParaRPr lang="fr-FR" sz="2400" b="1" dirty="0">
              <a:solidFill>
                <a:srgbClr val="002060"/>
              </a:solidFill>
            </a:endParaRPr>
          </a:p>
        </p:txBody>
      </p:sp>
      <p:sp>
        <p:nvSpPr>
          <p:cNvPr id="10" name="Oval 9"/>
          <p:cNvSpPr/>
          <p:nvPr/>
        </p:nvSpPr>
        <p:spPr>
          <a:xfrm>
            <a:off x="1943708" y="1961679"/>
            <a:ext cx="576064" cy="576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6"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23009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ppt_x"/>
                                          </p:val>
                                        </p:tav>
                                        <p:tav tm="100000">
                                          <p:val>
                                            <p:strVal val="#ppt_x"/>
                                          </p:val>
                                        </p:tav>
                                      </p:tavLst>
                                    </p:anim>
                                    <p:anim calcmode="lin" valueType="num">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100" fill="hold"/>
                                        <p:tgtEl>
                                          <p:spTgt spid="21"/>
                                        </p:tgtEl>
                                        <p:attrNameLst>
                                          <p:attrName>ppt_x</p:attrName>
                                        </p:attrNameLst>
                                      </p:cBhvr>
                                      <p:tavLst>
                                        <p:tav tm="0">
                                          <p:val>
                                            <p:strVal val="#ppt_x"/>
                                          </p:val>
                                        </p:tav>
                                        <p:tav tm="100000">
                                          <p:val>
                                            <p:strVal val="#ppt_x"/>
                                          </p:val>
                                        </p:tav>
                                      </p:tavLst>
                                    </p:anim>
                                    <p:anim calcmode="lin" valueType="num">
                                      <p:cBhvr additive="base">
                                        <p:cTn id="16" dur="11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00" fill="hold"/>
                                        <p:tgtEl>
                                          <p:spTgt spid="7"/>
                                        </p:tgtEl>
                                        <p:attrNameLst>
                                          <p:attrName>ppt_x</p:attrName>
                                        </p:attrNameLst>
                                      </p:cBhvr>
                                      <p:tavLst>
                                        <p:tav tm="0">
                                          <p:val>
                                            <p:strVal val="#ppt_x"/>
                                          </p:val>
                                        </p:tav>
                                        <p:tav tm="100000">
                                          <p:val>
                                            <p:strVal val="#ppt_x"/>
                                          </p:val>
                                        </p:tav>
                                      </p:tavLst>
                                    </p:anim>
                                    <p:anim calcmode="lin" valueType="num">
                                      <p:cBhvr additive="base">
                                        <p:cTn id="20" dur="12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6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9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12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12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12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15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1"/>
          <p:cNvPicPr>
            <a:picLocks noChangeAspect="1" noChangeArrowheads="1"/>
          </p:cNvPicPr>
          <p:nvPr/>
        </p:nvPicPr>
        <p:blipFill>
          <a:blip r:embed="rId2"/>
          <a:srcRect/>
          <a:stretch>
            <a:fillRect/>
          </a:stretch>
        </p:blipFill>
        <p:spPr bwMode="auto">
          <a:xfrm>
            <a:off x="2826097" y="5913277"/>
            <a:ext cx="925623" cy="766365"/>
          </a:xfrm>
          <a:prstGeom prst="rect">
            <a:avLst/>
          </a:prstGeom>
          <a:noFill/>
          <a:ln w="9525">
            <a:noFill/>
            <a:miter lim="800000"/>
            <a:headEnd/>
            <a:tailEnd/>
          </a:ln>
        </p:spPr>
      </p:pic>
      <p:pic>
        <p:nvPicPr>
          <p:cNvPr id="19" name="Image 18" descr="fitec.png"/>
          <p:cNvPicPr>
            <a:picLocks noChangeAspect="1"/>
          </p:cNvPicPr>
          <p:nvPr/>
        </p:nvPicPr>
        <p:blipFill>
          <a:blip r:embed="rId3"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4" name="Image 3"/>
          <p:cNvPicPr>
            <a:picLocks noChangeAspect="1"/>
          </p:cNvPicPr>
          <p:nvPr/>
        </p:nvPicPr>
        <p:blipFill>
          <a:blip r:embed="rId4"/>
          <a:stretch>
            <a:fillRect/>
          </a:stretch>
        </p:blipFill>
        <p:spPr>
          <a:xfrm>
            <a:off x="287524" y="1776073"/>
            <a:ext cx="2392905" cy="2030736"/>
          </a:xfrm>
          <a:prstGeom prst="rect">
            <a:avLst/>
          </a:prstGeom>
        </p:spPr>
      </p:pic>
      <p:sp>
        <p:nvSpPr>
          <p:cNvPr id="5" name="ZoneTexte 4"/>
          <p:cNvSpPr txBox="1"/>
          <p:nvPr/>
        </p:nvSpPr>
        <p:spPr>
          <a:xfrm>
            <a:off x="1557889" y="586114"/>
            <a:ext cx="6724277" cy="892552"/>
          </a:xfrm>
          <a:prstGeom prst="rect">
            <a:avLst/>
          </a:prstGeom>
          <a:noFill/>
        </p:spPr>
        <p:txBody>
          <a:bodyPr wrap="none" rtlCol="0">
            <a:spAutoFit/>
          </a:bodyPr>
          <a:lstStyle/>
          <a:p>
            <a:r>
              <a:rPr lang="fr-FR" sz="2800" kern="800" spc="-4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Statut de l’analyse de </a:t>
            </a:r>
            <a:r>
              <a:rPr lang="fr-FR" sz="2800" kern="800" spc="-4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e-réputation / USER</a:t>
            </a:r>
          </a:p>
          <a:p>
            <a:endParaRPr lang="fr-FR" dirty="0"/>
          </a:p>
        </p:txBody>
      </p:sp>
      <p:sp>
        <p:nvSpPr>
          <p:cNvPr id="9" name="ZoneTexte 8"/>
          <p:cNvSpPr txBox="1"/>
          <p:nvPr/>
        </p:nvSpPr>
        <p:spPr>
          <a:xfrm>
            <a:off x="220521" y="3805641"/>
            <a:ext cx="2526910" cy="338554"/>
          </a:xfrm>
          <a:prstGeom prst="rect">
            <a:avLst/>
          </a:prstGeom>
          <a:noFill/>
        </p:spPr>
        <p:txBody>
          <a:bodyPr wrap="none" rtlCol="0">
            <a:spAutoFit/>
          </a:bodyPr>
          <a:lstStyle/>
          <a:p>
            <a:r>
              <a:rPr lang="fr-FR" sz="1600" b="1" dirty="0" smtClean="0"/>
              <a:t>En Attente de Validation</a:t>
            </a:r>
            <a:endParaRPr lang="fr-FR" sz="1600" b="1" dirty="0"/>
          </a:p>
        </p:txBody>
      </p:sp>
      <p:sp>
        <p:nvSpPr>
          <p:cNvPr id="6" name="Flèche droite 5"/>
          <p:cNvSpPr/>
          <p:nvPr/>
        </p:nvSpPr>
        <p:spPr>
          <a:xfrm>
            <a:off x="3736160" y="3232123"/>
            <a:ext cx="1591924" cy="48463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lumMod val="75000"/>
                  </a:schemeClr>
                </a:solidFill>
              </a:rPr>
              <a:t>Validé</a:t>
            </a:r>
            <a:endParaRPr lang="fr-FR" dirty="0">
              <a:solidFill>
                <a:schemeClr val="tx1">
                  <a:lumMod val="75000"/>
                </a:schemeClr>
              </a:solidFill>
            </a:endParaRPr>
          </a:p>
        </p:txBody>
      </p:sp>
      <p:pic>
        <p:nvPicPr>
          <p:cNvPr id="7" name="Image 6"/>
          <p:cNvPicPr>
            <a:picLocks noChangeAspect="1"/>
          </p:cNvPicPr>
          <p:nvPr/>
        </p:nvPicPr>
        <p:blipFill>
          <a:blip r:embed="rId5"/>
          <a:stretch>
            <a:fillRect/>
          </a:stretch>
        </p:blipFill>
        <p:spPr>
          <a:xfrm>
            <a:off x="6620070" y="1772816"/>
            <a:ext cx="2031746" cy="2031746"/>
          </a:xfrm>
          <a:prstGeom prst="rect">
            <a:avLst/>
          </a:prstGeom>
        </p:spPr>
      </p:pic>
      <p:sp>
        <p:nvSpPr>
          <p:cNvPr id="13" name="ZoneTexte 12"/>
          <p:cNvSpPr txBox="1"/>
          <p:nvPr/>
        </p:nvSpPr>
        <p:spPr>
          <a:xfrm>
            <a:off x="6435236" y="3813534"/>
            <a:ext cx="2169184" cy="338554"/>
          </a:xfrm>
          <a:prstGeom prst="rect">
            <a:avLst/>
          </a:prstGeom>
          <a:noFill/>
        </p:spPr>
        <p:txBody>
          <a:bodyPr wrap="none" rtlCol="0">
            <a:spAutoFit/>
          </a:bodyPr>
          <a:lstStyle/>
          <a:p>
            <a:r>
              <a:rPr lang="fr-FR" sz="1600" b="1" dirty="0" smtClean="0"/>
              <a:t>En cours  d’analyse </a:t>
            </a:r>
            <a:endParaRPr lang="fr-FR" sz="1600" b="1" dirty="0"/>
          </a:p>
        </p:txBody>
      </p:sp>
      <p:pic>
        <p:nvPicPr>
          <p:cNvPr id="8" name="Image 7"/>
          <p:cNvPicPr>
            <a:picLocks noChangeAspect="1"/>
          </p:cNvPicPr>
          <p:nvPr/>
        </p:nvPicPr>
        <p:blipFill>
          <a:blip r:embed="rId6"/>
          <a:stretch>
            <a:fillRect/>
          </a:stretch>
        </p:blipFill>
        <p:spPr>
          <a:xfrm>
            <a:off x="3623151" y="3796016"/>
            <a:ext cx="1704933" cy="1873603"/>
          </a:xfrm>
          <a:prstGeom prst="rect">
            <a:avLst/>
          </a:prstGeom>
        </p:spPr>
      </p:pic>
      <p:pic>
        <p:nvPicPr>
          <p:cNvPr id="11"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
        <p:nvSpPr>
          <p:cNvPr id="15" name="Ellipse 14"/>
          <p:cNvSpPr/>
          <p:nvPr/>
        </p:nvSpPr>
        <p:spPr>
          <a:xfrm>
            <a:off x="2205713" y="5669619"/>
            <a:ext cx="4414357" cy="1104582"/>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4627" name="Picture 3"/>
          <p:cNvPicPr>
            <a:picLocks noChangeAspect="1" noChangeArrowheads="1"/>
          </p:cNvPicPr>
          <p:nvPr/>
        </p:nvPicPr>
        <p:blipFill>
          <a:blip r:embed="rId8"/>
          <a:srcRect/>
          <a:stretch>
            <a:fillRect/>
          </a:stretch>
        </p:blipFill>
        <p:spPr bwMode="auto">
          <a:xfrm>
            <a:off x="5009132" y="5932527"/>
            <a:ext cx="734944" cy="718240"/>
          </a:xfrm>
          <a:prstGeom prst="rect">
            <a:avLst/>
          </a:prstGeom>
          <a:solidFill>
            <a:schemeClr val="accent1">
              <a:alpha val="0"/>
            </a:schemeClr>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dir="6720000" algn="ctr" rotWithShape="0">
              <a:srgbClr val="000000"/>
            </a:outerShdw>
          </a:effectLst>
        </p:spPr>
      </p:pic>
      <p:pic>
        <p:nvPicPr>
          <p:cNvPr id="154626" name="Picture 2"/>
          <p:cNvPicPr>
            <a:picLocks noChangeAspect="1" noChangeArrowheads="1"/>
          </p:cNvPicPr>
          <p:nvPr/>
        </p:nvPicPr>
        <p:blipFill>
          <a:blip r:embed="rId9"/>
          <a:srcRect/>
          <a:stretch>
            <a:fillRect/>
          </a:stretch>
        </p:blipFill>
        <p:spPr bwMode="auto">
          <a:xfrm>
            <a:off x="3957549" y="5922902"/>
            <a:ext cx="905395" cy="727866"/>
          </a:xfrm>
          <a:prstGeom prst="rect">
            <a:avLst/>
          </a:prstGeom>
          <a:solidFill>
            <a:schemeClr val="accent1">
              <a:alpha val="0"/>
            </a:schemeClr>
          </a:solidFill>
          <a:ln w="9525">
            <a:noFill/>
            <a:miter lim="800000"/>
            <a:headEnd/>
            <a:tailEnd/>
          </a:ln>
          <a:effectLst>
            <a:outerShdw dir="6720000" algn="ctr" rotWithShape="0">
              <a:srgbClr val="000000"/>
            </a:outerShdw>
          </a:effectLst>
        </p:spPr>
      </p:pic>
    </p:spTree>
    <p:extLst>
      <p:ext uri="{BB962C8B-B14F-4D97-AF65-F5344CB8AC3E}">
        <p14:creationId xmlns="" xmlns:p14="http://schemas.microsoft.com/office/powerpoint/2010/main" val="1047300933"/>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26"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par>
                          <p:cTn id="51" fill="hold">
                            <p:stCondLst>
                              <p:cond delay="2000"/>
                            </p:stCondLst>
                            <p:childTnLst>
                              <p:par>
                                <p:cTn id="52" presetID="6" presetClass="emph" presetSubtype="0" fill="hold" nodeType="afterEffect">
                                  <p:stCondLst>
                                    <p:cond delay="0"/>
                                  </p:stCondLst>
                                  <p:childTnLst>
                                    <p:animScale>
                                      <p:cBhvr>
                                        <p:cTn id="53" dur="2000" fill="hold"/>
                                        <p:tgtEl>
                                          <p:spTgt spid="154625"/>
                                        </p:tgtEl>
                                      </p:cBhvr>
                                      <p:by x="150000" y="150000"/>
                                    </p:animScale>
                                  </p:childTnLst>
                                </p:cTn>
                              </p:par>
                              <p:par>
                                <p:cTn id="54" presetID="6" presetClass="emph" presetSubtype="0" fill="hold" nodeType="withEffect">
                                  <p:stCondLst>
                                    <p:cond delay="0"/>
                                  </p:stCondLst>
                                  <p:childTnLst>
                                    <p:animScale>
                                      <p:cBhvr>
                                        <p:cTn id="55" dur="2000" fill="hold"/>
                                        <p:tgtEl>
                                          <p:spTgt spid="154626"/>
                                        </p:tgtEl>
                                      </p:cBhvr>
                                      <p:by x="25000" y="25000"/>
                                    </p:animScale>
                                  </p:childTnLst>
                                </p:cTn>
                              </p:par>
                              <p:par>
                                <p:cTn id="56" presetID="6" presetClass="emph" presetSubtype="0" fill="hold" nodeType="withEffect">
                                  <p:stCondLst>
                                    <p:cond delay="0"/>
                                  </p:stCondLst>
                                  <p:childTnLst>
                                    <p:animScale>
                                      <p:cBhvr>
                                        <p:cTn id="57" dur="2000" fill="hold"/>
                                        <p:tgtEl>
                                          <p:spTgt spid="154627"/>
                                        </p:tgtEl>
                                      </p:cBhvr>
                                      <p:by x="25000" y="25000"/>
                                    </p:animScale>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4" name="Image 3"/>
          <p:cNvPicPr>
            <a:picLocks noChangeAspect="1"/>
          </p:cNvPicPr>
          <p:nvPr/>
        </p:nvPicPr>
        <p:blipFill>
          <a:blip r:embed="rId3"/>
          <a:stretch>
            <a:fillRect/>
          </a:stretch>
        </p:blipFill>
        <p:spPr>
          <a:xfrm>
            <a:off x="287524" y="1776073"/>
            <a:ext cx="2392905" cy="2030736"/>
          </a:xfrm>
          <a:prstGeom prst="rect">
            <a:avLst/>
          </a:prstGeom>
        </p:spPr>
      </p:pic>
      <p:sp>
        <p:nvSpPr>
          <p:cNvPr id="5" name="ZoneTexte 4"/>
          <p:cNvSpPr txBox="1"/>
          <p:nvPr/>
        </p:nvSpPr>
        <p:spPr>
          <a:xfrm>
            <a:off x="1557889" y="586114"/>
            <a:ext cx="6724277" cy="892552"/>
          </a:xfrm>
          <a:prstGeom prst="rect">
            <a:avLst/>
          </a:prstGeom>
          <a:noFill/>
        </p:spPr>
        <p:txBody>
          <a:bodyPr wrap="none" rtlCol="0">
            <a:spAutoFit/>
          </a:bodyPr>
          <a:lstStyle/>
          <a:p>
            <a:r>
              <a:rPr lang="fr-FR" sz="2800" kern="800" spc="-4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Statut de l’analyse de </a:t>
            </a:r>
            <a:r>
              <a:rPr lang="fr-FR" sz="2800" kern="800" spc="-4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e-réputation / USER</a:t>
            </a:r>
          </a:p>
          <a:p>
            <a:endParaRPr lang="fr-FR" dirty="0"/>
          </a:p>
        </p:txBody>
      </p:sp>
      <p:sp>
        <p:nvSpPr>
          <p:cNvPr id="9" name="ZoneTexte 8"/>
          <p:cNvSpPr txBox="1"/>
          <p:nvPr/>
        </p:nvSpPr>
        <p:spPr>
          <a:xfrm>
            <a:off x="220521" y="3805641"/>
            <a:ext cx="2526910" cy="338554"/>
          </a:xfrm>
          <a:prstGeom prst="rect">
            <a:avLst/>
          </a:prstGeom>
          <a:noFill/>
        </p:spPr>
        <p:txBody>
          <a:bodyPr wrap="none" rtlCol="0">
            <a:spAutoFit/>
          </a:bodyPr>
          <a:lstStyle/>
          <a:p>
            <a:r>
              <a:rPr lang="fr-FR" sz="1600" b="1" dirty="0" smtClean="0"/>
              <a:t>En Attente de Validation</a:t>
            </a:r>
            <a:endParaRPr lang="fr-FR" sz="1600" b="1" dirty="0"/>
          </a:p>
        </p:txBody>
      </p:sp>
      <p:sp>
        <p:nvSpPr>
          <p:cNvPr id="6" name="Flèche droite 5"/>
          <p:cNvSpPr/>
          <p:nvPr/>
        </p:nvSpPr>
        <p:spPr>
          <a:xfrm>
            <a:off x="3736160" y="3232123"/>
            <a:ext cx="1591924" cy="48463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lumMod val="75000"/>
                  </a:schemeClr>
                </a:solidFill>
              </a:rPr>
              <a:t>Validé</a:t>
            </a:r>
            <a:endParaRPr lang="fr-FR" dirty="0">
              <a:solidFill>
                <a:schemeClr val="tx1">
                  <a:lumMod val="75000"/>
                </a:schemeClr>
              </a:solidFill>
            </a:endParaRPr>
          </a:p>
        </p:txBody>
      </p:sp>
      <p:pic>
        <p:nvPicPr>
          <p:cNvPr id="7" name="Image 6"/>
          <p:cNvPicPr>
            <a:picLocks noChangeAspect="1"/>
          </p:cNvPicPr>
          <p:nvPr/>
        </p:nvPicPr>
        <p:blipFill>
          <a:blip r:embed="rId4"/>
          <a:stretch>
            <a:fillRect/>
          </a:stretch>
        </p:blipFill>
        <p:spPr>
          <a:xfrm>
            <a:off x="6620070" y="1772816"/>
            <a:ext cx="2031746" cy="2031746"/>
          </a:xfrm>
          <a:prstGeom prst="rect">
            <a:avLst/>
          </a:prstGeom>
        </p:spPr>
      </p:pic>
      <p:sp>
        <p:nvSpPr>
          <p:cNvPr id="13" name="ZoneTexte 12"/>
          <p:cNvSpPr txBox="1"/>
          <p:nvPr/>
        </p:nvSpPr>
        <p:spPr>
          <a:xfrm>
            <a:off x="6435236" y="3813534"/>
            <a:ext cx="2169184" cy="338554"/>
          </a:xfrm>
          <a:prstGeom prst="rect">
            <a:avLst/>
          </a:prstGeom>
          <a:noFill/>
        </p:spPr>
        <p:txBody>
          <a:bodyPr wrap="none" rtlCol="0">
            <a:spAutoFit/>
          </a:bodyPr>
          <a:lstStyle/>
          <a:p>
            <a:r>
              <a:rPr lang="fr-FR" sz="1600" b="1" dirty="0" smtClean="0"/>
              <a:t>En cours  d’analyse </a:t>
            </a:r>
            <a:endParaRPr lang="fr-FR" sz="1600" b="1" dirty="0"/>
          </a:p>
        </p:txBody>
      </p:sp>
      <p:pic>
        <p:nvPicPr>
          <p:cNvPr id="8" name="Image 7"/>
          <p:cNvPicPr>
            <a:picLocks noChangeAspect="1"/>
          </p:cNvPicPr>
          <p:nvPr/>
        </p:nvPicPr>
        <p:blipFill>
          <a:blip r:embed="rId5"/>
          <a:stretch>
            <a:fillRect/>
          </a:stretch>
        </p:blipFill>
        <p:spPr>
          <a:xfrm>
            <a:off x="3623151" y="3796016"/>
            <a:ext cx="1704933" cy="1873603"/>
          </a:xfrm>
          <a:prstGeom prst="rect">
            <a:avLst/>
          </a:prstGeom>
        </p:spPr>
      </p:pic>
      <p:pic>
        <p:nvPicPr>
          <p:cNvPr id="11" name="Picture 1" descr="G:\projet\slides\Fotolia_52254526_XS-300x200.jpg"/>
          <p:cNvPicPr>
            <a:picLocks noChangeAspect="1" noChangeArrowheads="1"/>
          </p:cNvPicPr>
          <p:nvPr/>
        </p:nvPicPr>
        <p:blipFill>
          <a:blip r:embed="rId6"/>
          <a:srcRect/>
          <a:stretch>
            <a:fillRect/>
          </a:stretch>
        </p:blipFill>
        <p:spPr bwMode="auto">
          <a:xfrm>
            <a:off x="8043002" y="6130611"/>
            <a:ext cx="1063336" cy="708890"/>
          </a:xfrm>
          <a:prstGeom prst="rect">
            <a:avLst/>
          </a:prstGeom>
          <a:noFill/>
        </p:spPr>
      </p:pic>
      <p:sp>
        <p:nvSpPr>
          <p:cNvPr id="15" name="Ellipse 14"/>
          <p:cNvSpPr/>
          <p:nvPr/>
        </p:nvSpPr>
        <p:spPr>
          <a:xfrm>
            <a:off x="2205713" y="5669619"/>
            <a:ext cx="4414357" cy="1104582"/>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75106" name="Picture 2"/>
          <p:cNvPicPr>
            <a:picLocks noChangeAspect="1" noChangeArrowheads="1"/>
          </p:cNvPicPr>
          <p:nvPr/>
        </p:nvPicPr>
        <p:blipFill>
          <a:blip r:embed="rId7"/>
          <a:srcRect/>
          <a:stretch>
            <a:fillRect/>
          </a:stretch>
        </p:blipFill>
        <p:spPr bwMode="auto">
          <a:xfrm>
            <a:off x="2631931" y="5770818"/>
            <a:ext cx="1027475" cy="878258"/>
          </a:xfrm>
          <a:prstGeom prst="rect">
            <a:avLst/>
          </a:prstGeom>
          <a:noFill/>
          <a:ln w="9525">
            <a:noFill/>
            <a:miter lim="800000"/>
            <a:headEnd/>
            <a:tailEnd/>
          </a:ln>
        </p:spPr>
      </p:pic>
      <p:pic>
        <p:nvPicPr>
          <p:cNvPr id="175107" name="Picture 3"/>
          <p:cNvPicPr>
            <a:picLocks noChangeAspect="1" noChangeArrowheads="1"/>
          </p:cNvPicPr>
          <p:nvPr/>
        </p:nvPicPr>
        <p:blipFill>
          <a:blip r:embed="rId8"/>
          <a:srcRect/>
          <a:stretch>
            <a:fillRect/>
          </a:stretch>
        </p:blipFill>
        <p:spPr bwMode="auto">
          <a:xfrm>
            <a:off x="3661651" y="5944068"/>
            <a:ext cx="983058" cy="866558"/>
          </a:xfrm>
          <a:prstGeom prst="rect">
            <a:avLst/>
          </a:prstGeom>
          <a:noFill/>
          <a:ln w="9525">
            <a:noFill/>
            <a:miter lim="800000"/>
            <a:headEnd/>
            <a:tailEnd/>
          </a:ln>
        </p:spPr>
      </p:pic>
      <p:pic>
        <p:nvPicPr>
          <p:cNvPr id="175108" name="Picture 4"/>
          <p:cNvPicPr>
            <a:picLocks noChangeAspect="1" noChangeArrowheads="1"/>
          </p:cNvPicPr>
          <p:nvPr/>
        </p:nvPicPr>
        <p:blipFill>
          <a:blip r:embed="rId9"/>
          <a:srcRect/>
          <a:stretch>
            <a:fillRect/>
          </a:stretch>
        </p:blipFill>
        <p:spPr bwMode="auto">
          <a:xfrm>
            <a:off x="4644008" y="5895943"/>
            <a:ext cx="945803" cy="924308"/>
          </a:xfrm>
          <a:prstGeom prst="rect">
            <a:avLst/>
          </a:prstGeom>
          <a:noFill/>
          <a:ln w="9525">
            <a:noFill/>
            <a:miter lim="800000"/>
            <a:headEnd/>
            <a:tailEnd/>
          </a:ln>
        </p:spPr>
      </p:pic>
    </p:spTree>
    <p:extLst>
      <p:ext uri="{BB962C8B-B14F-4D97-AF65-F5344CB8AC3E}">
        <p14:creationId xmlns="" xmlns:p14="http://schemas.microsoft.com/office/powerpoint/2010/main" val="1047300933"/>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26"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par>
                          <p:cTn id="51" fill="hold">
                            <p:stCondLst>
                              <p:cond delay="2000"/>
                            </p:stCondLst>
                            <p:childTnLst>
                              <p:par>
                                <p:cTn id="52" presetID="5" presetClass="entr" presetSubtype="10" fill="hold" nodeType="afterEffect">
                                  <p:stCondLst>
                                    <p:cond delay="0"/>
                                  </p:stCondLst>
                                  <p:childTnLst>
                                    <p:set>
                                      <p:cBhvr>
                                        <p:cTn id="53" dur="1" fill="hold">
                                          <p:stCondLst>
                                            <p:cond delay="0"/>
                                          </p:stCondLst>
                                        </p:cTn>
                                        <p:tgtEl>
                                          <p:spTgt spid="175106"/>
                                        </p:tgtEl>
                                        <p:attrNameLst>
                                          <p:attrName>style.visibility</p:attrName>
                                        </p:attrNameLst>
                                      </p:cBhvr>
                                      <p:to>
                                        <p:strVal val="visible"/>
                                      </p:to>
                                    </p:set>
                                    <p:animEffect transition="in" filter="checkerboard(across)">
                                      <p:cBhvr>
                                        <p:cTn id="54" dur="500"/>
                                        <p:tgtEl>
                                          <p:spTgt spid="175106"/>
                                        </p:tgtEl>
                                      </p:cBhvr>
                                    </p:animEffect>
                                  </p:childTnLst>
                                </p:cTn>
                              </p:par>
                              <p:par>
                                <p:cTn id="55" presetID="5" presetClass="entr" presetSubtype="10" fill="hold" nodeType="withEffect">
                                  <p:stCondLst>
                                    <p:cond delay="0"/>
                                  </p:stCondLst>
                                  <p:childTnLst>
                                    <p:set>
                                      <p:cBhvr>
                                        <p:cTn id="56" dur="1" fill="hold">
                                          <p:stCondLst>
                                            <p:cond delay="0"/>
                                          </p:stCondLst>
                                        </p:cTn>
                                        <p:tgtEl>
                                          <p:spTgt spid="175107"/>
                                        </p:tgtEl>
                                        <p:attrNameLst>
                                          <p:attrName>style.visibility</p:attrName>
                                        </p:attrNameLst>
                                      </p:cBhvr>
                                      <p:to>
                                        <p:strVal val="visible"/>
                                      </p:to>
                                    </p:set>
                                    <p:animEffect transition="in" filter="checkerboard(across)">
                                      <p:cBhvr>
                                        <p:cTn id="57" dur="500"/>
                                        <p:tgtEl>
                                          <p:spTgt spid="175107"/>
                                        </p:tgtEl>
                                      </p:cBhvr>
                                    </p:animEffect>
                                  </p:childTnLst>
                                </p:cTn>
                              </p:par>
                            </p:childTnLst>
                          </p:cTn>
                        </p:par>
                        <p:par>
                          <p:cTn id="58" fill="hold">
                            <p:stCondLst>
                              <p:cond delay="2500"/>
                            </p:stCondLst>
                            <p:childTnLst>
                              <p:par>
                                <p:cTn id="59" presetID="4" presetClass="entr" presetSubtype="16" fill="hold" nodeType="afterEffect">
                                  <p:stCondLst>
                                    <p:cond delay="0"/>
                                  </p:stCondLst>
                                  <p:childTnLst>
                                    <p:set>
                                      <p:cBhvr>
                                        <p:cTn id="60" dur="1" fill="hold">
                                          <p:stCondLst>
                                            <p:cond delay="0"/>
                                          </p:stCondLst>
                                        </p:cTn>
                                        <p:tgtEl>
                                          <p:spTgt spid="175108"/>
                                        </p:tgtEl>
                                        <p:attrNameLst>
                                          <p:attrName>style.visibility</p:attrName>
                                        </p:attrNameLst>
                                      </p:cBhvr>
                                      <p:to>
                                        <p:strVal val="visible"/>
                                      </p:to>
                                    </p:set>
                                    <p:animEffect transition="in" filter="box(in)">
                                      <p:cBhvr>
                                        <p:cTn id="61" dur="500"/>
                                        <p:tgtEl>
                                          <p:spTgt spid="175108"/>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mph" presetSubtype="0" fill="hold" nodeType="clickEffect">
                                  <p:stCondLst>
                                    <p:cond delay="0"/>
                                  </p:stCondLst>
                                  <p:childTnLst>
                                    <p:animScale>
                                      <p:cBhvr>
                                        <p:cTn id="65" dur="2000" fill="hold"/>
                                        <p:tgtEl>
                                          <p:spTgt spid="175106"/>
                                        </p:tgtEl>
                                      </p:cBhvr>
                                      <p:by x="150000" y="150000"/>
                                    </p:animScale>
                                  </p:childTnLst>
                                </p:cTn>
                              </p:par>
                              <p:par>
                                <p:cTn id="66" presetID="6" presetClass="emph" presetSubtype="0" fill="hold" nodeType="withEffect">
                                  <p:stCondLst>
                                    <p:cond delay="0"/>
                                  </p:stCondLst>
                                  <p:childTnLst>
                                    <p:animScale>
                                      <p:cBhvr>
                                        <p:cTn id="67" dur="2000" fill="hold"/>
                                        <p:tgtEl>
                                          <p:spTgt spid="175107"/>
                                        </p:tgtEl>
                                      </p:cBhvr>
                                      <p:by x="50000" y="50000"/>
                                    </p:animScale>
                                  </p:childTnLst>
                                </p:cTn>
                              </p:par>
                              <p:par>
                                <p:cTn id="68" presetID="6" presetClass="emph" presetSubtype="0" fill="hold" nodeType="withEffect">
                                  <p:stCondLst>
                                    <p:cond delay="0"/>
                                  </p:stCondLst>
                                  <p:childTnLst>
                                    <p:animScale>
                                      <p:cBhvr>
                                        <p:cTn id="69" dur="2000" fill="hold"/>
                                        <p:tgtEl>
                                          <p:spTgt spid="175108"/>
                                        </p:tgtEl>
                                      </p:cBhvr>
                                      <p:by x="50000" y="50000"/>
                                    </p:animScale>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2" presetClass="entr" presetSubtype="4"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500" fill="hold"/>
                                        <p:tgtEl>
                                          <p:spTgt spid="13"/>
                                        </p:tgtEl>
                                        <p:attrNameLst>
                                          <p:attrName>ppt_x</p:attrName>
                                        </p:attrNameLst>
                                      </p:cBhvr>
                                      <p:tavLst>
                                        <p:tav tm="0">
                                          <p:val>
                                            <p:strVal val="#ppt_x"/>
                                          </p:val>
                                        </p:tav>
                                        <p:tav tm="100000">
                                          <p:val>
                                            <p:strVal val="#ppt_x"/>
                                          </p:val>
                                        </p:tav>
                                      </p:tavLst>
                                    </p:anim>
                                    <p:anim calcmode="lin" valueType="num">
                                      <p:cBhvr additive="base">
                                        <p:cTn id="7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ZoneTexte 4"/>
          <p:cNvSpPr txBox="1"/>
          <p:nvPr/>
        </p:nvSpPr>
        <p:spPr>
          <a:xfrm>
            <a:off x="2087724" y="386662"/>
            <a:ext cx="5904437" cy="892552"/>
          </a:xfrm>
          <a:prstGeom prst="rect">
            <a:avLst/>
          </a:prstGeom>
          <a:noFill/>
        </p:spPr>
        <p:txBody>
          <a:bodyPr wrap="none" rtlCol="0">
            <a:spAutoFit/>
          </a:bodyPr>
          <a:lstStyle/>
          <a:p>
            <a:r>
              <a:rPr lang="fr-FR" sz="2800" kern="800" spc="-4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lt"/>
                <a:ea typeface="+mj-ea"/>
                <a:cs typeface="+mj-cs"/>
              </a:rPr>
              <a:t>Tableau de bord e-réputation / USER</a:t>
            </a:r>
          </a:p>
          <a:p>
            <a:endParaRPr lang="fr-FR" dirty="0"/>
          </a:p>
        </p:txBody>
      </p:sp>
      <p:pic>
        <p:nvPicPr>
          <p:cNvPr id="2" name="Imag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11560" y="1304764"/>
            <a:ext cx="7560840" cy="2149201"/>
          </a:xfrm>
          <a:prstGeom prst="rect">
            <a:avLst/>
          </a:prstGeom>
        </p:spPr>
      </p:pic>
      <p:pic>
        <p:nvPicPr>
          <p:cNvPr id="3" name="Imag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87524" y="3537571"/>
            <a:ext cx="8208912" cy="3061770"/>
          </a:xfrm>
          <a:prstGeom prst="rect">
            <a:avLst/>
          </a:prstGeom>
        </p:spPr>
      </p:pic>
      <p:pic>
        <p:nvPicPr>
          <p:cNvPr id="6"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467073242"/>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4" presetClass="entr" presetSubtype="1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randombar(horizontal)">
                                      <p:cBhvr>
                                        <p:cTn id="9" dur="500"/>
                                        <p:tgtEl>
                                          <p:spTgt spid="2"/>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279962"/>
            <a:ext cx="7772400" cy="817561"/>
          </a:xfrm>
        </p:spPr>
        <p:txBody>
          <a:bodyPr/>
          <a:lstStyle/>
          <a:p>
            <a:r>
              <a:rPr lang="fr-FR" b="1" dirty="0">
                <a:solidFill>
                  <a:srgbClr val="002060"/>
                </a:solidFill>
              </a:rPr>
              <a:t>Architecture </a:t>
            </a:r>
            <a:r>
              <a:rPr lang="fr-FR" b="1" dirty="0" err="1">
                <a:solidFill>
                  <a:srgbClr val="002060"/>
                </a:solidFill>
              </a:rPr>
              <a:t>Big</a:t>
            </a:r>
            <a:r>
              <a:rPr lang="fr-FR" b="1" dirty="0">
                <a:solidFill>
                  <a:srgbClr val="002060"/>
                </a:solidFill>
              </a:rPr>
              <a:t> Data</a:t>
            </a:r>
            <a:endParaRPr lang="en-US" dirty="0">
              <a:solidFill>
                <a:srgbClr val="002060"/>
              </a:solidFill>
            </a:endParaRPr>
          </a:p>
        </p:txBody>
      </p:sp>
      <p:pic>
        <p:nvPicPr>
          <p:cNvPr id="7" name="Image 6"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0" name="Picture 2"/>
          <p:cNvPicPr>
            <a:picLocks noChangeAspect="1" noChangeArrowheads="1"/>
          </p:cNvPicPr>
          <p:nvPr/>
        </p:nvPicPr>
        <p:blipFill>
          <a:blip r:embed="rId3" cstate="print"/>
          <a:srcRect/>
          <a:stretch>
            <a:fillRect/>
          </a:stretch>
        </p:blipFill>
        <p:spPr bwMode="auto">
          <a:xfrm>
            <a:off x="575556" y="1700808"/>
            <a:ext cx="646623" cy="612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4"/>
          <p:cNvPicPr>
            <a:picLocks noChangeAspect="1" noChangeArrowheads="1"/>
          </p:cNvPicPr>
          <p:nvPr/>
        </p:nvPicPr>
        <p:blipFill>
          <a:blip r:embed="rId4" cstate="print"/>
          <a:srcRect/>
          <a:stretch>
            <a:fillRect/>
          </a:stretch>
        </p:blipFill>
        <p:spPr bwMode="auto">
          <a:xfrm>
            <a:off x="1914059" y="1538790"/>
            <a:ext cx="720080" cy="7560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Cylindre 11"/>
          <p:cNvSpPr/>
          <p:nvPr/>
        </p:nvSpPr>
        <p:spPr>
          <a:xfrm>
            <a:off x="3743908" y="1718253"/>
            <a:ext cx="1440180" cy="537302"/>
          </a:xfrm>
          <a:prstGeom prst="can">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solidFill>
                  <a:schemeClr val="bg1"/>
                </a:solidFill>
                <a:latin typeface="Cambria" pitchFamily="18" charset="0"/>
              </a:rPr>
              <a:t>No SQL</a:t>
            </a:r>
          </a:p>
        </p:txBody>
      </p:sp>
      <p:sp>
        <p:nvSpPr>
          <p:cNvPr id="14" name="Flèche : droite 13"/>
          <p:cNvSpPr/>
          <p:nvPr/>
        </p:nvSpPr>
        <p:spPr>
          <a:xfrm>
            <a:off x="1333273" y="1916832"/>
            <a:ext cx="580786" cy="25202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Flèche : droite 14"/>
          <p:cNvSpPr/>
          <p:nvPr/>
        </p:nvSpPr>
        <p:spPr>
          <a:xfrm>
            <a:off x="2745232" y="1906696"/>
            <a:ext cx="890663" cy="25202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Cylindre 15"/>
          <p:cNvSpPr/>
          <p:nvPr/>
        </p:nvSpPr>
        <p:spPr>
          <a:xfrm>
            <a:off x="3743908" y="3611778"/>
            <a:ext cx="1440180" cy="537302"/>
          </a:xfrm>
          <a:prstGeom prst="can">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solidFill>
                  <a:schemeClr val="bg1"/>
                </a:solidFill>
                <a:latin typeface="Cambria" pitchFamily="18" charset="0"/>
              </a:rPr>
              <a:t>HDFS</a:t>
            </a:r>
          </a:p>
        </p:txBody>
      </p:sp>
      <p:pic>
        <p:nvPicPr>
          <p:cNvPr id="18" name="Image 17"/>
          <p:cNvPicPr>
            <a:picLocks noChangeAspect="1"/>
          </p:cNvPicPr>
          <p:nvPr/>
        </p:nvPicPr>
        <p:blipFill>
          <a:blip r:embed="rId5"/>
          <a:stretch>
            <a:fillRect/>
          </a:stretch>
        </p:blipFill>
        <p:spPr>
          <a:xfrm>
            <a:off x="4006798" y="3230778"/>
            <a:ext cx="914400"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Image 18"/>
          <p:cNvPicPr>
            <a:picLocks noChangeAspect="1"/>
          </p:cNvPicPr>
          <p:nvPr/>
        </p:nvPicPr>
        <p:blipFill>
          <a:blip r:embed="rId6"/>
          <a:stretch>
            <a:fillRect/>
          </a:stretch>
        </p:blipFill>
        <p:spPr>
          <a:xfrm>
            <a:off x="4006798" y="1138985"/>
            <a:ext cx="914400" cy="513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 19"/>
          <p:cNvPicPr>
            <a:picLocks noChangeAspect="1"/>
          </p:cNvPicPr>
          <p:nvPr/>
        </p:nvPicPr>
        <p:blipFill>
          <a:blip r:embed="rId7"/>
          <a:stretch>
            <a:fillRect/>
          </a:stretch>
        </p:blipFill>
        <p:spPr>
          <a:xfrm>
            <a:off x="503548" y="3609020"/>
            <a:ext cx="1990725" cy="51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Flèche : droite 20"/>
          <p:cNvSpPr/>
          <p:nvPr/>
        </p:nvSpPr>
        <p:spPr>
          <a:xfrm>
            <a:off x="2673759" y="3777724"/>
            <a:ext cx="890663" cy="25202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2" name="Image 21"/>
          <p:cNvPicPr>
            <a:picLocks noChangeAspect="1"/>
          </p:cNvPicPr>
          <p:nvPr/>
        </p:nvPicPr>
        <p:blipFill>
          <a:blip r:embed="rId8"/>
          <a:stretch>
            <a:fillRect/>
          </a:stretch>
        </p:blipFill>
        <p:spPr>
          <a:xfrm>
            <a:off x="3023829" y="1670386"/>
            <a:ext cx="298628" cy="205888"/>
          </a:xfrm>
          <a:prstGeom prst="rect">
            <a:avLst/>
          </a:prstGeom>
        </p:spPr>
      </p:pic>
      <p:pic>
        <p:nvPicPr>
          <p:cNvPr id="23" name="Image 22"/>
          <p:cNvPicPr>
            <a:picLocks noChangeAspect="1"/>
          </p:cNvPicPr>
          <p:nvPr/>
        </p:nvPicPr>
        <p:blipFill>
          <a:blip r:embed="rId9"/>
          <a:stretch>
            <a:fillRect/>
          </a:stretch>
        </p:blipFill>
        <p:spPr>
          <a:xfrm>
            <a:off x="2956630" y="3465004"/>
            <a:ext cx="233933" cy="312799"/>
          </a:xfrm>
          <a:prstGeom prst="rect">
            <a:avLst/>
          </a:prstGeom>
        </p:spPr>
      </p:pic>
      <p:sp>
        <p:nvSpPr>
          <p:cNvPr id="24" name="Flèche : droite 23"/>
          <p:cNvSpPr/>
          <p:nvPr/>
        </p:nvSpPr>
        <p:spPr>
          <a:xfrm rot="2423731">
            <a:off x="2714518" y="2806546"/>
            <a:ext cx="966123" cy="217328"/>
          </a:xfrm>
          <a:prstGeom prst="rightArrow">
            <a:avLst>
              <a:gd name="adj1" fmla="val 57719"/>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5" name="Image 24"/>
          <p:cNvPicPr>
            <a:picLocks noChangeAspect="1"/>
          </p:cNvPicPr>
          <p:nvPr/>
        </p:nvPicPr>
        <p:blipFill>
          <a:blip r:embed="rId10"/>
          <a:stretch>
            <a:fillRect/>
          </a:stretch>
        </p:blipFill>
        <p:spPr>
          <a:xfrm>
            <a:off x="6921022" y="3582076"/>
            <a:ext cx="1257300" cy="569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Flèche : droite 25"/>
          <p:cNvSpPr/>
          <p:nvPr/>
        </p:nvSpPr>
        <p:spPr>
          <a:xfrm>
            <a:off x="5472100" y="3783792"/>
            <a:ext cx="1190142" cy="25194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7" name="Image 26"/>
          <p:cNvPicPr>
            <a:picLocks noChangeAspect="1"/>
          </p:cNvPicPr>
          <p:nvPr/>
        </p:nvPicPr>
        <p:blipFill>
          <a:blip r:embed="rId8"/>
          <a:stretch>
            <a:fillRect/>
          </a:stretch>
        </p:blipFill>
        <p:spPr>
          <a:xfrm>
            <a:off x="3197579" y="2612926"/>
            <a:ext cx="298628" cy="205888"/>
          </a:xfrm>
          <a:prstGeom prst="rect">
            <a:avLst/>
          </a:prstGeom>
        </p:spPr>
      </p:pic>
      <p:pic>
        <p:nvPicPr>
          <p:cNvPr id="28" name="Image 27"/>
          <p:cNvPicPr>
            <a:picLocks noChangeAspect="1"/>
          </p:cNvPicPr>
          <p:nvPr/>
        </p:nvPicPr>
        <p:blipFill>
          <a:blip r:embed="rId11"/>
          <a:stretch>
            <a:fillRect/>
          </a:stretch>
        </p:blipFill>
        <p:spPr>
          <a:xfrm>
            <a:off x="3857250" y="4842716"/>
            <a:ext cx="1250412" cy="620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Flèche : droite 28"/>
          <p:cNvSpPr/>
          <p:nvPr/>
        </p:nvSpPr>
        <p:spPr>
          <a:xfrm rot="5400000">
            <a:off x="4192063" y="4497714"/>
            <a:ext cx="580786" cy="25202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12"/>
          <a:stretch>
            <a:fillRect/>
          </a:stretch>
        </p:blipFill>
        <p:spPr>
          <a:xfrm>
            <a:off x="2072012" y="4914121"/>
            <a:ext cx="355631" cy="279591"/>
          </a:xfrm>
          <a:prstGeom prst="rect">
            <a:avLst/>
          </a:prstGeom>
        </p:spPr>
      </p:pic>
      <p:pic>
        <p:nvPicPr>
          <p:cNvPr id="33" name="Image 32"/>
          <p:cNvPicPr>
            <a:picLocks noChangeAspect="1"/>
          </p:cNvPicPr>
          <p:nvPr/>
        </p:nvPicPr>
        <p:blipFill>
          <a:blip r:embed="rId13"/>
          <a:stretch>
            <a:fillRect/>
          </a:stretch>
        </p:blipFill>
        <p:spPr>
          <a:xfrm>
            <a:off x="6921022" y="1486060"/>
            <a:ext cx="885825" cy="790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Flèche : droite 33"/>
          <p:cNvSpPr/>
          <p:nvPr/>
        </p:nvSpPr>
        <p:spPr>
          <a:xfrm>
            <a:off x="5430301" y="1876274"/>
            <a:ext cx="1190142" cy="25194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Flèche : droite 34"/>
          <p:cNvSpPr/>
          <p:nvPr/>
        </p:nvSpPr>
        <p:spPr>
          <a:xfrm rot="19510632">
            <a:off x="5440962" y="2975095"/>
            <a:ext cx="1190142" cy="25194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Flèche : droite 35"/>
          <p:cNvSpPr/>
          <p:nvPr/>
        </p:nvSpPr>
        <p:spPr>
          <a:xfrm rot="2611729">
            <a:off x="5419165" y="2894596"/>
            <a:ext cx="1190142" cy="25194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37" name="Image 36"/>
          <p:cNvPicPr>
            <a:picLocks noChangeAspect="1"/>
          </p:cNvPicPr>
          <p:nvPr/>
        </p:nvPicPr>
        <p:blipFill>
          <a:blip r:embed="rId14"/>
          <a:stretch>
            <a:fillRect/>
          </a:stretch>
        </p:blipFill>
        <p:spPr>
          <a:xfrm>
            <a:off x="204517" y="4863080"/>
            <a:ext cx="1546119" cy="421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9" name="Connecteur droit avec flèche 38"/>
          <p:cNvCxnSpPr/>
          <p:nvPr/>
        </p:nvCxnSpPr>
        <p:spPr>
          <a:xfrm>
            <a:off x="1498910" y="4333335"/>
            <a:ext cx="0" cy="2903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Rectangle : coins arrondis 39"/>
          <p:cNvSpPr/>
          <p:nvPr/>
        </p:nvSpPr>
        <p:spPr>
          <a:xfrm>
            <a:off x="204517" y="980728"/>
            <a:ext cx="8651959" cy="1735142"/>
          </a:xfrm>
          <a:prstGeom prst="roundRect">
            <a:avLst/>
          </a:prstGeom>
          <a:noFill/>
          <a:ln>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Rectangle : coins arrondis 40"/>
          <p:cNvSpPr/>
          <p:nvPr/>
        </p:nvSpPr>
        <p:spPr>
          <a:xfrm>
            <a:off x="204517" y="3215822"/>
            <a:ext cx="8651959" cy="2382505"/>
          </a:xfrm>
          <a:prstGeom prst="roundRect">
            <a:avLst/>
          </a:prstGeom>
          <a:noFill/>
          <a:ln>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7638208" y="5287795"/>
            <a:ext cx="1135054" cy="307777"/>
          </a:xfrm>
          <a:prstGeom prst="rect">
            <a:avLst/>
          </a:prstGeom>
          <a:noFill/>
        </p:spPr>
        <p:txBody>
          <a:bodyPr wrap="none" rtlCol="0">
            <a:spAutoFit/>
          </a:bodyPr>
          <a:lstStyle/>
          <a:p>
            <a:r>
              <a:rPr lang="fr-FR" sz="1400" b="1" i="1" dirty="0"/>
              <a:t>Batch layer</a:t>
            </a:r>
          </a:p>
        </p:txBody>
      </p:sp>
      <p:sp>
        <p:nvSpPr>
          <p:cNvPr id="43" name="ZoneTexte 42"/>
          <p:cNvSpPr txBox="1"/>
          <p:nvPr/>
        </p:nvSpPr>
        <p:spPr>
          <a:xfrm>
            <a:off x="7623749" y="2397902"/>
            <a:ext cx="1163973" cy="307777"/>
          </a:xfrm>
          <a:prstGeom prst="rect">
            <a:avLst/>
          </a:prstGeom>
          <a:noFill/>
        </p:spPr>
        <p:txBody>
          <a:bodyPr wrap="none" rtlCol="0">
            <a:spAutoFit/>
          </a:bodyPr>
          <a:lstStyle/>
          <a:p>
            <a:r>
              <a:rPr lang="fr-FR" sz="1400" b="1" i="1" dirty="0"/>
              <a:t>Speed layer</a:t>
            </a:r>
          </a:p>
        </p:txBody>
      </p:sp>
      <p:pic>
        <p:nvPicPr>
          <p:cNvPr id="38" name="Picture 1" descr="G:\projet\slides\Fotolia_52254526_XS-300x200.jpg"/>
          <p:cNvPicPr>
            <a:picLocks noChangeAspect="1" noChangeArrowheads="1"/>
          </p:cNvPicPr>
          <p:nvPr/>
        </p:nvPicPr>
        <p:blipFill>
          <a:blip r:embed="rId1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279962"/>
            <a:ext cx="7772400" cy="817561"/>
          </a:xfrm>
        </p:spPr>
        <p:txBody>
          <a:bodyPr/>
          <a:lstStyle/>
          <a:p>
            <a:r>
              <a:rPr lang="fr-FR" b="1" dirty="0">
                <a:solidFill>
                  <a:srgbClr val="002060"/>
                </a:solidFill>
              </a:rPr>
              <a:t>Architecture </a:t>
            </a:r>
            <a:r>
              <a:rPr lang="fr-FR" b="1" dirty="0" err="1">
                <a:solidFill>
                  <a:srgbClr val="002060"/>
                </a:solidFill>
              </a:rPr>
              <a:t>Big</a:t>
            </a:r>
            <a:r>
              <a:rPr lang="fr-FR" b="1" dirty="0">
                <a:solidFill>
                  <a:srgbClr val="002060"/>
                </a:solidFill>
              </a:rPr>
              <a:t> Data : Speed Layer</a:t>
            </a:r>
            <a:endParaRPr lang="en-US" dirty="0">
              <a:solidFill>
                <a:srgbClr val="002060"/>
              </a:solidFill>
            </a:endParaRPr>
          </a:p>
        </p:txBody>
      </p:sp>
      <p:pic>
        <p:nvPicPr>
          <p:cNvPr id="7" name="Image 6"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2" name="Organigramme : Entrée manuelle 1"/>
          <p:cNvSpPr/>
          <p:nvPr/>
        </p:nvSpPr>
        <p:spPr>
          <a:xfrm>
            <a:off x="6192180" y="2348880"/>
            <a:ext cx="1620180" cy="720080"/>
          </a:xfrm>
          <a:prstGeom prst="flowChartManualInput">
            <a:avLst/>
          </a:prstGeom>
          <a:ln/>
          <a:effectLst>
            <a:outerShdw blurRad="40000" dist="23000" dir="5400000" rotWithShape="0">
              <a:srgbClr val="000000">
                <a:alpha val="35000"/>
              </a:srgbClr>
            </a:outerShdw>
            <a:reflection blurRad="6350" stA="50000" endA="300" endPos="38500" dist="508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b="1" dirty="0"/>
              <a:t>Sink 1 </a:t>
            </a:r>
            <a:r>
              <a:rPr lang="fr-FR" sz="1600" b="1" dirty="0" err="1"/>
              <a:t>Flume</a:t>
            </a:r>
            <a:endParaRPr lang="fr-FR" sz="1600" b="1" dirty="0"/>
          </a:p>
        </p:txBody>
      </p:sp>
      <p:sp>
        <p:nvSpPr>
          <p:cNvPr id="3" name="Organigramme : Données stockées 2"/>
          <p:cNvSpPr/>
          <p:nvPr/>
        </p:nvSpPr>
        <p:spPr>
          <a:xfrm>
            <a:off x="1349006" y="3384213"/>
            <a:ext cx="1366519" cy="595736"/>
          </a:xfrm>
          <a:prstGeom prst="flowChartOnlineStorage">
            <a:avLst/>
          </a:prstGeom>
          <a:ln/>
          <a:effectLst>
            <a:outerShdw blurRad="40000" dist="23000" dir="5400000" rotWithShape="0">
              <a:srgbClr val="000000">
                <a:alpha val="35000"/>
              </a:srgbClr>
            </a:outerShdw>
            <a:reflection blurRad="6350" stA="50000" endA="300" endPos="38500" dist="508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b="1" dirty="0"/>
              <a:t>Source </a:t>
            </a:r>
            <a:r>
              <a:rPr lang="fr-FR" sz="1600" b="1" dirty="0" err="1"/>
              <a:t>Flume</a:t>
            </a:r>
            <a:endParaRPr lang="fr-FR" b="1" dirty="0"/>
          </a:p>
        </p:txBody>
      </p:sp>
      <p:sp>
        <p:nvSpPr>
          <p:cNvPr id="4" name="Organigramme : Terminateur 3"/>
          <p:cNvSpPr/>
          <p:nvPr/>
        </p:nvSpPr>
        <p:spPr>
          <a:xfrm>
            <a:off x="3455876" y="2484113"/>
            <a:ext cx="1800200" cy="595736"/>
          </a:xfrm>
          <a:prstGeom prst="flowChartTerminator">
            <a:avLst/>
          </a:prstGeom>
          <a:ln/>
          <a:effectLst>
            <a:outerShdw blurRad="40000" dist="23000" dir="5400000" rotWithShape="0">
              <a:srgbClr val="000000">
                <a:alpha val="35000"/>
              </a:srgbClr>
            </a:outerShdw>
            <a:reflection blurRad="6350" stA="50000" endA="300" endPos="38500" dist="508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b="1" dirty="0"/>
              <a:t>Canal 1 </a:t>
            </a:r>
            <a:r>
              <a:rPr lang="fr-FR" sz="1600" b="1" dirty="0" err="1"/>
              <a:t>Flume</a:t>
            </a:r>
            <a:endParaRPr lang="fr-FR" sz="1600" b="1" dirty="0"/>
          </a:p>
        </p:txBody>
      </p:sp>
      <p:pic>
        <p:nvPicPr>
          <p:cNvPr id="44" name="Picture 2"/>
          <p:cNvPicPr>
            <a:picLocks noChangeAspect="1" noChangeArrowheads="1"/>
          </p:cNvPicPr>
          <p:nvPr/>
        </p:nvPicPr>
        <p:blipFill>
          <a:blip r:embed="rId3" cstate="print"/>
          <a:srcRect/>
          <a:stretch>
            <a:fillRect/>
          </a:stretch>
        </p:blipFill>
        <p:spPr bwMode="auto">
          <a:xfrm>
            <a:off x="1626851" y="2384884"/>
            <a:ext cx="646623" cy="612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Flèche : droite 44"/>
          <p:cNvSpPr/>
          <p:nvPr/>
        </p:nvSpPr>
        <p:spPr>
          <a:xfrm>
            <a:off x="2753258" y="3556067"/>
            <a:ext cx="580786" cy="252028"/>
          </a:xfrm>
          <a:prstGeom prst="rightArrow">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Flèche : droite 45"/>
          <p:cNvSpPr/>
          <p:nvPr/>
        </p:nvSpPr>
        <p:spPr>
          <a:xfrm>
            <a:off x="5431374" y="2682353"/>
            <a:ext cx="580786" cy="252028"/>
          </a:xfrm>
          <a:prstGeom prst="rightArrow">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7" name="Image 46"/>
          <p:cNvPicPr>
            <a:picLocks noChangeAspect="1"/>
          </p:cNvPicPr>
          <p:nvPr/>
        </p:nvPicPr>
        <p:blipFill>
          <a:blip r:embed="rId4"/>
          <a:stretch>
            <a:fillRect/>
          </a:stretch>
        </p:blipFill>
        <p:spPr>
          <a:xfrm>
            <a:off x="2884949" y="3306182"/>
            <a:ext cx="298628" cy="205888"/>
          </a:xfrm>
          <a:prstGeom prst="rect">
            <a:avLst/>
          </a:prstGeom>
        </p:spPr>
      </p:pic>
      <p:pic>
        <p:nvPicPr>
          <p:cNvPr id="48" name="Image 47"/>
          <p:cNvPicPr>
            <a:picLocks noChangeAspect="1"/>
          </p:cNvPicPr>
          <p:nvPr/>
        </p:nvPicPr>
        <p:blipFill>
          <a:blip r:embed="rId5"/>
          <a:stretch>
            <a:fillRect/>
          </a:stretch>
        </p:blipFill>
        <p:spPr>
          <a:xfrm>
            <a:off x="6545070" y="1697158"/>
            <a:ext cx="914400" cy="513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0" name="Organigramme : Terminateur 49"/>
          <p:cNvSpPr/>
          <p:nvPr/>
        </p:nvSpPr>
        <p:spPr>
          <a:xfrm>
            <a:off x="3455876" y="3985392"/>
            <a:ext cx="1800200" cy="595736"/>
          </a:xfrm>
          <a:prstGeom prst="flowChartTerminator">
            <a:avLst/>
          </a:prstGeom>
          <a:ln/>
          <a:effectLst>
            <a:outerShdw blurRad="40000" dist="23000" dir="5400000" rotWithShape="0">
              <a:srgbClr val="000000">
                <a:alpha val="35000"/>
              </a:srgbClr>
            </a:outerShdw>
            <a:reflection blurRad="6350" stA="50000" endA="300" endPos="38500" dist="508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b="1" dirty="0"/>
              <a:t>Canal 2 </a:t>
            </a:r>
            <a:r>
              <a:rPr lang="fr-FR" sz="1600" b="1" dirty="0" err="1"/>
              <a:t>Flume</a:t>
            </a:r>
            <a:endParaRPr lang="fr-FR" sz="1600" b="1" dirty="0"/>
          </a:p>
        </p:txBody>
      </p:sp>
      <p:sp>
        <p:nvSpPr>
          <p:cNvPr id="51" name="Flèche : droite 50"/>
          <p:cNvSpPr/>
          <p:nvPr/>
        </p:nvSpPr>
        <p:spPr>
          <a:xfrm>
            <a:off x="5431374" y="4183632"/>
            <a:ext cx="580786" cy="252028"/>
          </a:xfrm>
          <a:prstGeom prst="rightArrow">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6"/>
          <a:stretch>
            <a:fillRect/>
          </a:stretch>
        </p:blipFill>
        <p:spPr>
          <a:xfrm>
            <a:off x="6545070" y="4665922"/>
            <a:ext cx="914400"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 name="Organigramme : Entrée manuelle 48"/>
          <p:cNvSpPr/>
          <p:nvPr/>
        </p:nvSpPr>
        <p:spPr>
          <a:xfrm>
            <a:off x="6192180" y="3850159"/>
            <a:ext cx="1620180" cy="720080"/>
          </a:xfrm>
          <a:prstGeom prst="flowChartManualInput">
            <a:avLst/>
          </a:prstGeom>
          <a:ln/>
          <a:effectLst>
            <a:outerShdw blurRad="40000" dist="23000" dir="5400000" rotWithShape="0">
              <a:srgbClr val="000000">
                <a:alpha val="35000"/>
              </a:srgbClr>
            </a:outerShdw>
            <a:reflection blurRad="6350" stA="50000" endA="300" endPos="38500" dist="50800" dir="5400000" sy="-100000" algn="bl" rotWithShape="0"/>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b="1" dirty="0"/>
              <a:t>Sink 2 </a:t>
            </a:r>
            <a:r>
              <a:rPr lang="fr-FR" sz="1600" b="1" dirty="0" err="1"/>
              <a:t>Flume</a:t>
            </a:r>
            <a:endParaRPr lang="fr-FR" sz="1600" b="1" dirty="0"/>
          </a:p>
        </p:txBody>
      </p:sp>
      <p:pic>
        <p:nvPicPr>
          <p:cNvPr id="17"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2150168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279962"/>
            <a:ext cx="7772400" cy="817561"/>
          </a:xfrm>
        </p:spPr>
        <p:txBody>
          <a:bodyPr/>
          <a:lstStyle/>
          <a:p>
            <a:r>
              <a:rPr lang="fr-FR"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Architecture</a:t>
            </a:r>
            <a:r>
              <a:rPr lang="fr-FR" b="1" dirty="0">
                <a:solidFill>
                  <a:srgbClr val="002060"/>
                </a:solidFill>
              </a:rPr>
              <a:t> </a:t>
            </a:r>
            <a:r>
              <a:rPr lang="fr-FR" sz="280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Big</a:t>
            </a:r>
            <a:r>
              <a:rPr lang="fr-FR"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Data : Batch Layer</a:t>
            </a:r>
            <a:endParaRPr lang="en-US"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7" name="Image 6"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3" name="Cylindre 52"/>
          <p:cNvSpPr/>
          <p:nvPr/>
        </p:nvSpPr>
        <p:spPr>
          <a:xfrm>
            <a:off x="4485672" y="1901788"/>
            <a:ext cx="1440180" cy="537302"/>
          </a:xfrm>
          <a:prstGeom prst="can">
            <a:avLst/>
          </a:prstGeom>
          <a:solidFill>
            <a:schemeClr val="tx2">
              <a:lumMod val="75000"/>
              <a:lumOff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a:solidFill>
                  <a:schemeClr val="bg1"/>
                </a:solidFill>
                <a:latin typeface="Cambria" pitchFamily="18" charset="0"/>
              </a:rPr>
              <a:t>HDFS</a:t>
            </a:r>
          </a:p>
        </p:txBody>
      </p:sp>
      <p:pic>
        <p:nvPicPr>
          <p:cNvPr id="54" name="Image 53"/>
          <p:cNvPicPr>
            <a:picLocks noChangeAspect="1"/>
          </p:cNvPicPr>
          <p:nvPr/>
        </p:nvPicPr>
        <p:blipFill>
          <a:blip r:embed="rId3"/>
          <a:stretch>
            <a:fillRect/>
          </a:stretch>
        </p:blipFill>
        <p:spPr>
          <a:xfrm>
            <a:off x="4748562" y="1520788"/>
            <a:ext cx="914400"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Image 54"/>
          <p:cNvPicPr>
            <a:picLocks noChangeAspect="1"/>
          </p:cNvPicPr>
          <p:nvPr/>
        </p:nvPicPr>
        <p:blipFill>
          <a:blip r:embed="rId4"/>
          <a:stretch>
            <a:fillRect/>
          </a:stretch>
        </p:blipFill>
        <p:spPr>
          <a:xfrm>
            <a:off x="632704" y="1938033"/>
            <a:ext cx="1990725" cy="51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Flèche : droite 55"/>
          <p:cNvSpPr/>
          <p:nvPr/>
        </p:nvSpPr>
        <p:spPr>
          <a:xfrm>
            <a:off x="2807805" y="2094432"/>
            <a:ext cx="1512167" cy="22533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5"/>
          <a:stretch>
            <a:fillRect/>
          </a:stretch>
        </p:blipFill>
        <p:spPr>
          <a:xfrm>
            <a:off x="3471358" y="1752513"/>
            <a:ext cx="185059" cy="312799"/>
          </a:xfrm>
          <a:prstGeom prst="rect">
            <a:avLst/>
          </a:prstGeom>
        </p:spPr>
      </p:pic>
      <p:pic>
        <p:nvPicPr>
          <p:cNvPr id="58" name="Image 57"/>
          <p:cNvPicPr>
            <a:picLocks noChangeAspect="1"/>
          </p:cNvPicPr>
          <p:nvPr/>
        </p:nvPicPr>
        <p:blipFill>
          <a:blip r:embed="rId6"/>
          <a:stretch>
            <a:fillRect/>
          </a:stretch>
        </p:blipFill>
        <p:spPr>
          <a:xfrm>
            <a:off x="7456289" y="1817213"/>
            <a:ext cx="1250412" cy="620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9" name="Flèche : droite 58"/>
          <p:cNvSpPr/>
          <p:nvPr/>
        </p:nvSpPr>
        <p:spPr>
          <a:xfrm>
            <a:off x="6138620" y="2054001"/>
            <a:ext cx="1104901" cy="28241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0" name="Image 59"/>
          <p:cNvPicPr>
            <a:picLocks noChangeAspect="1"/>
          </p:cNvPicPr>
          <p:nvPr/>
        </p:nvPicPr>
        <p:blipFill>
          <a:blip r:embed="rId7"/>
          <a:stretch>
            <a:fillRect/>
          </a:stretch>
        </p:blipFill>
        <p:spPr>
          <a:xfrm>
            <a:off x="4572000" y="3570731"/>
            <a:ext cx="355631" cy="279591"/>
          </a:xfrm>
          <a:prstGeom prst="rect">
            <a:avLst/>
          </a:prstGeom>
        </p:spPr>
      </p:pic>
      <p:pic>
        <p:nvPicPr>
          <p:cNvPr id="61" name="Image 60"/>
          <p:cNvPicPr>
            <a:picLocks noChangeAspect="1"/>
          </p:cNvPicPr>
          <p:nvPr/>
        </p:nvPicPr>
        <p:blipFill>
          <a:blip r:embed="rId8"/>
          <a:stretch>
            <a:fillRect/>
          </a:stretch>
        </p:blipFill>
        <p:spPr>
          <a:xfrm>
            <a:off x="402627" y="3825044"/>
            <a:ext cx="1546119" cy="421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2" name="Connecteur droit avec flèche 61"/>
          <p:cNvCxnSpPr>
            <a:cxnSpLocks/>
          </p:cNvCxnSpPr>
          <p:nvPr/>
        </p:nvCxnSpPr>
        <p:spPr>
          <a:xfrm>
            <a:off x="1511660" y="2768541"/>
            <a:ext cx="0" cy="8764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ZoneTexte 8"/>
          <p:cNvSpPr txBox="1"/>
          <p:nvPr/>
        </p:nvSpPr>
        <p:spPr>
          <a:xfrm>
            <a:off x="4211960" y="2616631"/>
            <a:ext cx="2219325" cy="338554"/>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600" b="1" dirty="0"/>
              <a:t>Stockage de données</a:t>
            </a:r>
          </a:p>
        </p:txBody>
      </p:sp>
      <p:sp>
        <p:nvSpPr>
          <p:cNvPr id="17" name="Flèche : double flèche verticale 16"/>
          <p:cNvSpPr/>
          <p:nvPr/>
        </p:nvSpPr>
        <p:spPr>
          <a:xfrm>
            <a:off x="4944616" y="3132726"/>
            <a:ext cx="334888" cy="1056150"/>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a:stretch>
            <a:fillRect/>
          </a:stretch>
        </p:blipFill>
        <p:spPr>
          <a:xfrm>
            <a:off x="5201306" y="3428999"/>
            <a:ext cx="1257300" cy="48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3" name="ZoneTexte 62"/>
          <p:cNvSpPr txBox="1"/>
          <p:nvPr/>
        </p:nvSpPr>
        <p:spPr>
          <a:xfrm>
            <a:off x="4091643" y="4366417"/>
            <a:ext cx="2448876" cy="338554"/>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600" b="1" dirty="0"/>
              <a:t>Nettoyage des données</a:t>
            </a:r>
          </a:p>
        </p:txBody>
      </p:sp>
      <p:sp>
        <p:nvSpPr>
          <p:cNvPr id="32" name="Explosion : 8 points 31"/>
          <p:cNvSpPr/>
          <p:nvPr/>
        </p:nvSpPr>
        <p:spPr>
          <a:xfrm>
            <a:off x="1729227" y="2448622"/>
            <a:ext cx="1880806" cy="914400"/>
          </a:xfrm>
          <a:prstGeom prst="irregularSeal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Ingestion des données</a:t>
            </a:r>
          </a:p>
        </p:txBody>
      </p:sp>
      <p:sp>
        <p:nvSpPr>
          <p:cNvPr id="64" name="Explosion : 8 points 63"/>
          <p:cNvSpPr/>
          <p:nvPr/>
        </p:nvSpPr>
        <p:spPr>
          <a:xfrm>
            <a:off x="3379569" y="4791257"/>
            <a:ext cx="1880806" cy="914400"/>
          </a:xfrm>
          <a:prstGeom prst="irregularSeal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Data </a:t>
            </a:r>
            <a:r>
              <a:rPr lang="fr-FR" sz="1200" dirty="0" err="1"/>
              <a:t>Quality</a:t>
            </a:r>
            <a:endParaRPr lang="fr-FR" sz="1200" dirty="0"/>
          </a:p>
        </p:txBody>
      </p:sp>
      <p:sp>
        <p:nvSpPr>
          <p:cNvPr id="65" name="ZoneTexte 64"/>
          <p:cNvSpPr txBox="1"/>
          <p:nvPr/>
        </p:nvSpPr>
        <p:spPr>
          <a:xfrm>
            <a:off x="7522950" y="2534188"/>
            <a:ext cx="931665" cy="338554"/>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600" b="1" dirty="0"/>
              <a:t>Analyse</a:t>
            </a:r>
          </a:p>
        </p:txBody>
      </p:sp>
      <p:sp>
        <p:nvSpPr>
          <p:cNvPr id="67" name="Explosion : 8 points 66"/>
          <p:cNvSpPr/>
          <p:nvPr/>
        </p:nvSpPr>
        <p:spPr>
          <a:xfrm>
            <a:off x="7474058" y="994512"/>
            <a:ext cx="1880806" cy="914400"/>
          </a:xfrm>
          <a:prstGeom prst="irregularSeal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Machine Learning</a:t>
            </a:r>
          </a:p>
        </p:txBody>
      </p:sp>
      <p:cxnSp>
        <p:nvCxnSpPr>
          <p:cNvPr id="69" name="Connecteur droit avec flèche 68"/>
          <p:cNvCxnSpPr>
            <a:cxnSpLocks/>
          </p:cNvCxnSpPr>
          <p:nvPr/>
        </p:nvCxnSpPr>
        <p:spPr>
          <a:xfrm>
            <a:off x="7920372" y="2955185"/>
            <a:ext cx="0" cy="6155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1" name="ZoneTexte 70"/>
          <p:cNvSpPr txBox="1"/>
          <p:nvPr/>
        </p:nvSpPr>
        <p:spPr>
          <a:xfrm>
            <a:off x="7139444" y="3689230"/>
            <a:ext cx="1188018" cy="307777"/>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400" b="1" dirty="0" err="1"/>
              <a:t>Text</a:t>
            </a:r>
            <a:r>
              <a:rPr lang="fr-FR" sz="1400" b="1" dirty="0"/>
              <a:t> </a:t>
            </a:r>
            <a:r>
              <a:rPr lang="fr-FR" sz="1400" b="1" dirty="0" err="1"/>
              <a:t>mining</a:t>
            </a:r>
            <a:endParaRPr lang="fr-FR" sz="1400" b="1" dirty="0"/>
          </a:p>
        </p:txBody>
      </p:sp>
      <p:sp>
        <p:nvSpPr>
          <p:cNvPr id="72" name="ZoneTexte 71"/>
          <p:cNvSpPr txBox="1"/>
          <p:nvPr/>
        </p:nvSpPr>
        <p:spPr>
          <a:xfrm>
            <a:off x="6913525" y="4123831"/>
            <a:ext cx="1794081" cy="307777"/>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1400" b="1" dirty="0"/>
              <a:t>Sentiment </a:t>
            </a:r>
            <a:r>
              <a:rPr lang="fr-FR" sz="1400" b="1" dirty="0" err="1"/>
              <a:t>Analysis</a:t>
            </a:r>
            <a:endParaRPr lang="fr-FR" sz="1400" b="1" dirty="0"/>
          </a:p>
        </p:txBody>
      </p:sp>
      <p:pic>
        <p:nvPicPr>
          <p:cNvPr id="26" name="Picture 1" descr="G:\projet\slides\Fotolia_52254526_XS-300x200.jpg"/>
          <p:cNvPicPr>
            <a:picLocks noChangeAspect="1" noChangeArrowheads="1"/>
          </p:cNvPicPr>
          <p:nvPr/>
        </p:nvPicPr>
        <p:blipFill>
          <a:blip r:embed="rId10"/>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743708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7" name="Titre 2"/>
          <p:cNvSpPr txBox="1">
            <a:spLocks/>
          </p:cNvSpPr>
          <p:nvPr/>
        </p:nvSpPr>
        <p:spPr>
          <a:xfrm>
            <a:off x="1682152" y="486072"/>
            <a:ext cx="6643791" cy="490066"/>
          </a:xfrm>
          <a:prstGeom prst="rect">
            <a:avLst/>
          </a:prstGeom>
        </p:spPr>
        <p:txBody>
          <a:bodyPr vert="horz" lIns="0" tIns="0" rIns="0" bIns="0" rtlCol="0" anchor="ctr">
            <a:noAutofit/>
          </a:bodyPr>
          <a:lstStyle/>
          <a:p>
            <a:pPr marL="0" marR="0" lvl="0" indent="0" algn="ctr" defTabSz="914378" rtl="0" eaLnBrk="1" fontAlgn="auto" latinLnBrk="0" hangingPunct="1">
              <a:lnSpc>
                <a:spcPct val="86000"/>
              </a:lnSpc>
              <a:spcBef>
                <a:spcPct val="0"/>
              </a:spcBef>
              <a:spcAft>
                <a:spcPts val="0"/>
              </a:spcAft>
              <a:buClrTx/>
              <a:buSzTx/>
              <a:buFontTx/>
              <a:buNone/>
              <a:tabLst/>
              <a:defRPr/>
            </a:pPr>
            <a:r>
              <a:rPr kumimoji="0" lang="fr-FR" sz="2800" b="0" i="0" u="none" strike="noStrike" kern="800" cap="none" spc="-4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j-lt"/>
                <a:ea typeface="+mj-ea"/>
                <a:cs typeface="+mj-cs"/>
              </a:rPr>
              <a:t>Nettoyage et structuration des données </a:t>
            </a:r>
            <a:endParaRPr kumimoji="0" lang="fr-FR" sz="2800" b="0" i="0" u="none" strike="noStrike" kern="800" cap="none" spc="-4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uLnTx/>
              <a:uFillTx/>
              <a:latin typeface="+mj-lt"/>
              <a:ea typeface="+mj-ea"/>
              <a:cs typeface="+mj-cs"/>
            </a:endParaRPr>
          </a:p>
        </p:txBody>
      </p:sp>
      <p:sp>
        <p:nvSpPr>
          <p:cNvPr id="9" name="Flèche droite 8"/>
          <p:cNvSpPr/>
          <p:nvPr/>
        </p:nvSpPr>
        <p:spPr>
          <a:xfrm>
            <a:off x="2267744" y="2160654"/>
            <a:ext cx="115212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bg1"/>
              </a:solidFill>
            </a:endParaRPr>
          </a:p>
        </p:txBody>
      </p:sp>
      <p:sp>
        <p:nvSpPr>
          <p:cNvPr id="10" name="Flèche droite 9"/>
          <p:cNvSpPr/>
          <p:nvPr/>
        </p:nvSpPr>
        <p:spPr>
          <a:xfrm>
            <a:off x="5004048" y="2160654"/>
            <a:ext cx="129614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solidFill>
                <a:schemeClr val="bg1"/>
              </a:solidFill>
            </a:endParaRPr>
          </a:p>
        </p:txBody>
      </p:sp>
      <p:sp>
        <p:nvSpPr>
          <p:cNvPr id="20" name="ZoneTexte 19"/>
          <p:cNvSpPr txBox="1"/>
          <p:nvPr/>
        </p:nvSpPr>
        <p:spPr>
          <a:xfrm>
            <a:off x="3563888" y="4314582"/>
            <a:ext cx="1667444" cy="338554"/>
          </a:xfrm>
          <a:prstGeom prst="rect">
            <a:avLst/>
          </a:prstGeom>
          <a:noFill/>
        </p:spPr>
        <p:txBody>
          <a:bodyPr wrap="none" rtlCol="0">
            <a:spAutoFit/>
          </a:bodyPr>
          <a:lstStyle/>
          <a:p>
            <a:r>
              <a:rPr lang="fr-FR" sz="1600" b="1" dirty="0" smtClean="0">
                <a:solidFill>
                  <a:schemeClr val="bg1"/>
                </a:solidFill>
              </a:rPr>
              <a:t>Encodage utf8</a:t>
            </a:r>
            <a:endParaRPr lang="fr-FR" sz="1600" b="1" dirty="0">
              <a:solidFill>
                <a:schemeClr val="bg1"/>
              </a:solidFill>
            </a:endParaRPr>
          </a:p>
        </p:txBody>
      </p:sp>
      <p:pic>
        <p:nvPicPr>
          <p:cNvPr id="2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15616" y="1512582"/>
            <a:ext cx="328695" cy="288032"/>
          </a:xfrm>
          <a:prstGeom prst="rect">
            <a:avLst/>
          </a:prstGeom>
          <a:noFill/>
          <a:ln w="9525">
            <a:noFill/>
            <a:miter lim="800000"/>
            <a:headEnd/>
            <a:tailEnd/>
          </a:ln>
        </p:spPr>
      </p:pic>
      <p:sp>
        <p:nvSpPr>
          <p:cNvPr id="25" name="Cylindre 24"/>
          <p:cNvSpPr/>
          <p:nvPr/>
        </p:nvSpPr>
        <p:spPr>
          <a:xfrm>
            <a:off x="971600" y="1872622"/>
            <a:ext cx="1224156" cy="537302"/>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solidFill>
                  <a:schemeClr val="bg1"/>
                </a:solidFill>
                <a:latin typeface="Cambria" pitchFamily="18" charset="0"/>
              </a:rPr>
              <a:t>HDFS</a:t>
            </a:r>
            <a:endParaRPr lang="fr-FR" sz="1400" dirty="0">
              <a:solidFill>
                <a:schemeClr val="bg1"/>
              </a:solidFill>
              <a:latin typeface="Cambria" pitchFamily="18" charset="0"/>
            </a:endParaRPr>
          </a:p>
        </p:txBody>
      </p:sp>
      <p:sp>
        <p:nvSpPr>
          <p:cNvPr id="26" name="Cylindre 25"/>
          <p:cNvSpPr/>
          <p:nvPr/>
        </p:nvSpPr>
        <p:spPr>
          <a:xfrm>
            <a:off x="6372200" y="1872622"/>
            <a:ext cx="1224156" cy="537302"/>
          </a:xfrm>
          <a:prstGeom prst="can">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solidFill>
                  <a:schemeClr val="bg1"/>
                </a:solidFill>
                <a:latin typeface="Cambria" pitchFamily="18" charset="0"/>
              </a:rPr>
              <a:t>HDFS</a:t>
            </a:r>
            <a:endParaRPr lang="fr-FR" sz="1400" dirty="0">
              <a:solidFill>
                <a:schemeClr val="bg1"/>
              </a:solidFill>
              <a:latin typeface="Cambria" pitchFamily="18" charset="0"/>
            </a:endParaRPr>
          </a:p>
        </p:txBody>
      </p:sp>
      <p:sp>
        <p:nvSpPr>
          <p:cNvPr id="27" name="Rectangle 95"/>
          <p:cNvSpPr/>
          <p:nvPr/>
        </p:nvSpPr>
        <p:spPr>
          <a:xfrm>
            <a:off x="1475656" y="1512582"/>
            <a:ext cx="648072" cy="252000"/>
          </a:xfrm>
          <a:prstGeom prst="roundRect">
            <a:avLst/>
          </a:prstGeom>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fr-FR" sz="1100" dirty="0" smtClean="0">
                <a:solidFill>
                  <a:schemeClr val="bg1"/>
                </a:solidFill>
                <a:latin typeface="Arial" pitchFamily="34" charset="0"/>
                <a:cs typeface="Arial" pitchFamily="34" charset="0"/>
              </a:rPr>
              <a:t>Input</a:t>
            </a:r>
            <a:endParaRPr lang="fr-FR" sz="1100" kern="1200" dirty="0" smtClean="0">
              <a:solidFill>
                <a:schemeClr val="bg1"/>
              </a:solidFill>
              <a:latin typeface="Arial" pitchFamily="34" charset="0"/>
              <a:cs typeface="Arial" pitchFamily="34" charset="0"/>
            </a:endParaRPr>
          </a:p>
        </p:txBody>
      </p:sp>
      <p:sp>
        <p:nvSpPr>
          <p:cNvPr id="28" name="Rectangle 95"/>
          <p:cNvSpPr/>
          <p:nvPr/>
        </p:nvSpPr>
        <p:spPr>
          <a:xfrm>
            <a:off x="6804248" y="1512582"/>
            <a:ext cx="648072" cy="252000"/>
          </a:xfrm>
          <a:prstGeom prst="roundRect">
            <a:avLst/>
          </a:prstGeom>
          <a:solidFill>
            <a:schemeClr val="accent1">
              <a:lumMod val="60000"/>
              <a:lumOff val="40000"/>
            </a:schemeClr>
          </a:solidFill>
          <a:ln/>
        </p:spPr>
        <p:style>
          <a:lnRef idx="1">
            <a:schemeClr val="accent4"/>
          </a:lnRef>
          <a:fillRef idx="2">
            <a:schemeClr val="accent4"/>
          </a:fillRef>
          <a:effectRef idx="1">
            <a:schemeClr val="accent4"/>
          </a:effectRef>
          <a:fontRef idx="minor">
            <a:schemeClr val="dk1"/>
          </a:fontRef>
        </p:style>
        <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fr-FR" sz="1100" dirty="0" smtClean="0">
                <a:solidFill>
                  <a:schemeClr val="bg1"/>
                </a:solidFill>
                <a:latin typeface="Arial" pitchFamily="34" charset="0"/>
                <a:cs typeface="Arial" pitchFamily="34" charset="0"/>
              </a:rPr>
              <a:t>output</a:t>
            </a:r>
            <a:endParaRPr lang="fr-FR" sz="1100" kern="1200" dirty="0" smtClean="0">
              <a:solidFill>
                <a:schemeClr val="bg1"/>
              </a:solidFill>
              <a:latin typeface="Arial" pitchFamily="34" charset="0"/>
              <a:cs typeface="Arial" pitchFamily="34" charset="0"/>
            </a:endParaRPr>
          </a:p>
        </p:txBody>
      </p:sp>
      <p:pic>
        <p:nvPicPr>
          <p:cNvPr id="2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4208" y="1512582"/>
            <a:ext cx="328695" cy="288032"/>
          </a:xfrm>
          <a:prstGeom prst="rect">
            <a:avLst/>
          </a:prstGeom>
          <a:noFill/>
          <a:ln w="9525">
            <a:noFill/>
            <a:miter lim="800000"/>
            <a:headEnd/>
            <a:tailEnd/>
          </a:ln>
        </p:spPr>
      </p:pic>
      <p:sp>
        <p:nvSpPr>
          <p:cNvPr id="33" name="ZoneTexte 32"/>
          <p:cNvSpPr txBox="1"/>
          <p:nvPr/>
        </p:nvSpPr>
        <p:spPr>
          <a:xfrm>
            <a:off x="6300192" y="4149080"/>
            <a:ext cx="1495922" cy="923330"/>
          </a:xfrm>
          <a:prstGeom prst="rect">
            <a:avLst/>
          </a:prstGeom>
          <a:noFill/>
        </p:spPr>
        <p:txBody>
          <a:bodyPr wrap="none" rtlCol="0">
            <a:spAutoFit/>
          </a:bodyPr>
          <a:lstStyle/>
          <a:p>
            <a:r>
              <a:rPr lang="fr-FR" b="1" dirty="0" smtClean="0">
                <a:solidFill>
                  <a:schemeClr val="bg1"/>
                </a:solidFill>
              </a:rPr>
              <a:t> Data Lake</a:t>
            </a:r>
          </a:p>
          <a:p>
            <a:endParaRPr lang="fr-FR" b="1" dirty="0" smtClean="0">
              <a:solidFill>
                <a:schemeClr val="bg1"/>
              </a:solidFill>
            </a:endParaRPr>
          </a:p>
          <a:p>
            <a:r>
              <a:rPr lang="fr-FR" b="1" dirty="0" smtClean="0">
                <a:solidFill>
                  <a:schemeClr val="bg1"/>
                </a:solidFill>
              </a:rPr>
              <a:t>Clean Data</a:t>
            </a:r>
            <a:endParaRPr lang="fr-FR" b="1" dirty="0">
              <a:solidFill>
                <a:schemeClr val="bg1"/>
              </a:solidFill>
            </a:endParaRPr>
          </a:p>
        </p:txBody>
      </p:sp>
      <p:sp>
        <p:nvSpPr>
          <p:cNvPr id="34" name="Espace réservé du numéro de diapositive 30"/>
          <p:cNvSpPr txBox="1">
            <a:spLocks/>
          </p:cNvSpPr>
          <p:nvPr/>
        </p:nvSpPr>
        <p:spPr>
          <a:xfrm>
            <a:off x="7589520" y="6480969"/>
            <a:ext cx="502920" cy="301752"/>
          </a:xfrm>
          <a:prstGeom prst="rect">
            <a:avLst/>
          </a:prstGeo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F0A1DDA8-5397-4616-899F-1704B36B255B}" type="slidenum">
              <a:rPr kumimoji="0" lang="fr-FR" sz="2400" b="0" i="0" u="none" strike="noStrike" kern="1200" cap="none" spc="0" normalizeH="0" baseline="0" noProof="0" smtClean="0">
                <a:ln>
                  <a:noFill/>
                </a:ln>
                <a:solidFill>
                  <a:schemeClr val="tx1"/>
                </a:solidFill>
                <a:effectLst/>
                <a:uLnTx/>
                <a:uFillTx/>
                <a:latin typeface="+mn-lt"/>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26</a:t>
            </a:fld>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35" name="Image 34"/>
          <p:cNvPicPr>
            <a:picLocks noChangeAspect="1"/>
          </p:cNvPicPr>
          <p:nvPr/>
        </p:nvPicPr>
        <p:blipFill>
          <a:blip r:embed="rId4"/>
          <a:stretch>
            <a:fillRect/>
          </a:stretch>
        </p:blipFill>
        <p:spPr>
          <a:xfrm>
            <a:off x="4103948" y="1660818"/>
            <a:ext cx="355631" cy="279591"/>
          </a:xfrm>
          <a:prstGeom prst="rect">
            <a:avLst/>
          </a:prstGeom>
        </p:spPr>
      </p:pic>
      <p:pic>
        <p:nvPicPr>
          <p:cNvPr id="36" name="Image 35"/>
          <p:cNvPicPr>
            <a:picLocks noChangeAspect="1"/>
          </p:cNvPicPr>
          <p:nvPr/>
        </p:nvPicPr>
        <p:blipFill>
          <a:blip r:embed="rId5"/>
          <a:stretch>
            <a:fillRect/>
          </a:stretch>
        </p:blipFill>
        <p:spPr>
          <a:xfrm>
            <a:off x="3563888" y="2043501"/>
            <a:ext cx="1257300" cy="48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ZoneTexte 44"/>
          <p:cNvSpPr txBox="1"/>
          <p:nvPr/>
        </p:nvSpPr>
        <p:spPr>
          <a:xfrm>
            <a:off x="2296709" y="1448459"/>
            <a:ext cx="1151679" cy="738664"/>
          </a:xfrm>
          <a:prstGeom prst="rect">
            <a:avLst/>
          </a:prstGeom>
          <a:noFill/>
        </p:spPr>
        <p:txBody>
          <a:bodyPr wrap="square" rtlCol="0">
            <a:spAutoFit/>
          </a:bodyPr>
          <a:lstStyle/>
          <a:p>
            <a:r>
              <a:rPr lang="fr-FR" sz="1400" b="1" dirty="0" smtClean="0">
                <a:solidFill>
                  <a:schemeClr val="bg2">
                    <a:lumMod val="50000"/>
                  </a:schemeClr>
                </a:solidFill>
              </a:rPr>
              <a:t>Récupérer les fichiers csv/</a:t>
            </a:r>
            <a:r>
              <a:rPr lang="fr-FR" sz="1400" b="1" dirty="0" err="1" smtClean="0">
                <a:solidFill>
                  <a:schemeClr val="bg2">
                    <a:lumMod val="50000"/>
                  </a:schemeClr>
                </a:solidFill>
              </a:rPr>
              <a:t>json</a:t>
            </a:r>
            <a:endParaRPr lang="fr-FR" sz="1400" b="1" dirty="0">
              <a:solidFill>
                <a:schemeClr val="bg2">
                  <a:lumMod val="50000"/>
                </a:schemeClr>
              </a:solidFill>
            </a:endParaRPr>
          </a:p>
        </p:txBody>
      </p:sp>
      <p:sp>
        <p:nvSpPr>
          <p:cNvPr id="46" name="ZoneTexte 45"/>
          <p:cNvSpPr txBox="1"/>
          <p:nvPr/>
        </p:nvSpPr>
        <p:spPr>
          <a:xfrm>
            <a:off x="4821188" y="1567879"/>
            <a:ext cx="1480730" cy="523220"/>
          </a:xfrm>
          <a:prstGeom prst="rect">
            <a:avLst/>
          </a:prstGeom>
          <a:noFill/>
        </p:spPr>
        <p:txBody>
          <a:bodyPr wrap="square" rtlCol="0">
            <a:spAutoFit/>
          </a:bodyPr>
          <a:lstStyle/>
          <a:p>
            <a:r>
              <a:rPr lang="fr-FR" sz="1400" b="1" dirty="0" smtClean="0">
                <a:solidFill>
                  <a:schemeClr val="bg2">
                    <a:lumMod val="50000"/>
                  </a:schemeClr>
                </a:solidFill>
              </a:rPr>
              <a:t>Transformation des données</a:t>
            </a:r>
            <a:endParaRPr lang="fr-FR" sz="1400" b="1" dirty="0">
              <a:solidFill>
                <a:schemeClr val="bg2">
                  <a:lumMod val="50000"/>
                </a:schemeClr>
              </a:solidFill>
            </a:endParaRPr>
          </a:p>
        </p:txBody>
      </p:sp>
      <p:sp>
        <p:nvSpPr>
          <p:cNvPr id="47" name="Rectangle 46"/>
          <p:cNvSpPr/>
          <p:nvPr/>
        </p:nvSpPr>
        <p:spPr>
          <a:xfrm>
            <a:off x="3477263" y="3456582"/>
            <a:ext cx="2164375" cy="461665"/>
          </a:xfrm>
          <a:prstGeom prst="rect">
            <a:avLst/>
          </a:prstGeom>
        </p:spPr>
        <p:txBody>
          <a:bodyPr wrap="none">
            <a:spAutoFit/>
          </a:bodyPr>
          <a:lstStyle/>
          <a:p>
            <a:r>
              <a:rPr lang="fr-FR" b="1" dirty="0" smtClean="0"/>
              <a:t>les doublons</a:t>
            </a:r>
            <a:r>
              <a:rPr lang="fr-FR" dirty="0" smtClean="0"/>
              <a:t>.</a:t>
            </a:r>
            <a:endParaRPr lang="fr-FR" dirty="0"/>
          </a:p>
        </p:txBody>
      </p:sp>
      <p:sp>
        <p:nvSpPr>
          <p:cNvPr id="48" name="Rectangle 47"/>
          <p:cNvSpPr/>
          <p:nvPr/>
        </p:nvSpPr>
        <p:spPr>
          <a:xfrm>
            <a:off x="3489425" y="3918247"/>
            <a:ext cx="2542684" cy="461665"/>
          </a:xfrm>
          <a:prstGeom prst="rect">
            <a:avLst/>
          </a:prstGeom>
        </p:spPr>
        <p:txBody>
          <a:bodyPr wrap="none">
            <a:spAutoFit/>
          </a:bodyPr>
          <a:lstStyle/>
          <a:p>
            <a:r>
              <a:rPr lang="fr-FR" b="1" dirty="0" smtClean="0"/>
              <a:t>les lignes vides</a:t>
            </a:r>
            <a:r>
              <a:rPr lang="fr-FR" dirty="0" smtClean="0"/>
              <a:t> </a:t>
            </a:r>
            <a:endParaRPr lang="fr-FR" dirty="0"/>
          </a:p>
        </p:txBody>
      </p:sp>
      <p:sp>
        <p:nvSpPr>
          <p:cNvPr id="49" name="Rectangle 48"/>
          <p:cNvSpPr/>
          <p:nvPr/>
        </p:nvSpPr>
        <p:spPr>
          <a:xfrm>
            <a:off x="323528" y="6363155"/>
            <a:ext cx="5832648" cy="276999"/>
          </a:xfrm>
          <a:prstGeom prst="rect">
            <a:avLst/>
          </a:prstGeom>
        </p:spPr>
        <p:txBody>
          <a:bodyPr wrap="square">
            <a:spAutoFit/>
          </a:bodyPr>
          <a:lstStyle/>
          <a:p>
            <a:r>
              <a:rPr lang="fr-FR" sz="1200" b="1" i="1" dirty="0" smtClean="0"/>
              <a:t>Des données propres et fiables garantissent de meilleures décisions</a:t>
            </a:r>
            <a:endParaRPr lang="fr-FR" sz="1200" b="1" i="1" dirty="0"/>
          </a:p>
        </p:txBody>
      </p:sp>
      <p:sp>
        <p:nvSpPr>
          <p:cNvPr id="50" name="Rectangle 49"/>
          <p:cNvSpPr/>
          <p:nvPr/>
        </p:nvSpPr>
        <p:spPr>
          <a:xfrm>
            <a:off x="323528" y="3659832"/>
            <a:ext cx="2451231" cy="461665"/>
          </a:xfrm>
          <a:prstGeom prst="rect">
            <a:avLst/>
          </a:prstGeom>
        </p:spPr>
        <p:txBody>
          <a:bodyPr wrap="square">
            <a:spAutoFit/>
          </a:bodyPr>
          <a:lstStyle/>
          <a:p>
            <a:r>
              <a:rPr lang="fr-FR" b="1" dirty="0" smtClean="0"/>
              <a:t>-  SUPPRIMER </a:t>
            </a:r>
            <a:r>
              <a:rPr lang="fr-FR" dirty="0" smtClean="0"/>
              <a:t> </a:t>
            </a:r>
            <a:endParaRPr lang="fr-FR" dirty="0"/>
          </a:p>
        </p:txBody>
      </p:sp>
      <p:sp>
        <p:nvSpPr>
          <p:cNvPr id="51" name="Rectangle 50"/>
          <p:cNvSpPr/>
          <p:nvPr/>
        </p:nvSpPr>
        <p:spPr>
          <a:xfrm>
            <a:off x="275404" y="5274535"/>
            <a:ext cx="3304452" cy="461665"/>
          </a:xfrm>
          <a:prstGeom prst="rect">
            <a:avLst/>
          </a:prstGeom>
        </p:spPr>
        <p:txBody>
          <a:bodyPr wrap="square">
            <a:spAutoFit/>
          </a:bodyPr>
          <a:lstStyle/>
          <a:p>
            <a:r>
              <a:rPr lang="fr-FR" b="1" dirty="0" smtClean="0"/>
              <a:t>- Corriger les erreurs</a:t>
            </a:r>
          </a:p>
        </p:txBody>
      </p:sp>
      <p:sp>
        <p:nvSpPr>
          <p:cNvPr id="52" name="Rectangle 51"/>
          <p:cNvSpPr/>
          <p:nvPr/>
        </p:nvSpPr>
        <p:spPr>
          <a:xfrm>
            <a:off x="3478797" y="4422303"/>
            <a:ext cx="3454751" cy="461665"/>
          </a:xfrm>
          <a:prstGeom prst="rect">
            <a:avLst/>
          </a:prstGeom>
        </p:spPr>
        <p:txBody>
          <a:bodyPr wrap="square">
            <a:spAutoFit/>
          </a:bodyPr>
          <a:lstStyle/>
          <a:p>
            <a:r>
              <a:rPr lang="fr-FR" b="1" dirty="0" smtClean="0"/>
              <a:t>les lignes dupliquées</a:t>
            </a:r>
          </a:p>
        </p:txBody>
      </p:sp>
      <p:sp>
        <p:nvSpPr>
          <p:cNvPr id="53" name="Rectangle 52"/>
          <p:cNvSpPr/>
          <p:nvPr/>
        </p:nvSpPr>
        <p:spPr>
          <a:xfrm>
            <a:off x="3458372" y="2967335"/>
            <a:ext cx="1999265" cy="461665"/>
          </a:xfrm>
          <a:prstGeom prst="rect">
            <a:avLst/>
          </a:prstGeom>
        </p:spPr>
        <p:txBody>
          <a:bodyPr wrap="none">
            <a:spAutoFit/>
          </a:bodyPr>
          <a:lstStyle/>
          <a:p>
            <a:r>
              <a:rPr lang="fr-FR" b="1" dirty="0" smtClean="0"/>
              <a:t>les espaces</a:t>
            </a:r>
            <a:r>
              <a:rPr lang="fr-FR" dirty="0" smtClean="0"/>
              <a:t> </a:t>
            </a:r>
            <a:endParaRPr lang="fr-FR" dirty="0"/>
          </a:p>
        </p:txBody>
      </p:sp>
      <p:sp>
        <p:nvSpPr>
          <p:cNvPr id="54" name="Accolade fermante 53"/>
          <p:cNvSpPr/>
          <p:nvPr/>
        </p:nvSpPr>
        <p:spPr>
          <a:xfrm>
            <a:off x="2774759" y="2967335"/>
            <a:ext cx="465093" cy="1916633"/>
          </a:xfrm>
          <a:prstGeom prst="rightBrace">
            <a:avLst/>
          </a:prstGeom>
          <a:ln w="25400" cmpd="tri"/>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56" name="Image 55" descr="60556fccbb8fcafc2abad352f075d642.jpg"/>
          <p:cNvPicPr>
            <a:picLocks noChangeAspect="1"/>
          </p:cNvPicPr>
          <p:nvPr/>
        </p:nvPicPr>
        <p:blipFill>
          <a:blip r:embed="rId6" cstate="print">
            <a:clrChange>
              <a:clrFrom>
                <a:srgbClr val="F1F1F1"/>
              </a:clrFrom>
              <a:clrTo>
                <a:srgbClr val="F1F1F1">
                  <a:alpha val="0"/>
                </a:srgbClr>
              </a:clrTo>
            </a:clrChange>
          </a:blip>
          <a:stretch>
            <a:fillRect/>
          </a:stretch>
        </p:blipFill>
        <p:spPr>
          <a:xfrm>
            <a:off x="6653821" y="3463510"/>
            <a:ext cx="2232248" cy="1255640"/>
          </a:xfrm>
          <a:prstGeom prst="rect">
            <a:avLst/>
          </a:prstGeom>
        </p:spPr>
      </p:pic>
      <p:sp>
        <p:nvSpPr>
          <p:cNvPr id="2" name="Rectangle 1"/>
          <p:cNvSpPr/>
          <p:nvPr/>
        </p:nvSpPr>
        <p:spPr>
          <a:xfrm>
            <a:off x="431540" y="980728"/>
            <a:ext cx="7364574" cy="1800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0"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nodePh="1">
                                  <p:stCondLst>
                                    <p:cond delay="0"/>
                                  </p:stCondLst>
                                  <p:endCondLst>
                                    <p:cond evt="begin" delay="0">
                                      <p:tn val="43"/>
                                    </p:cond>
                                  </p:endCondLst>
                                  <p:childTnLst>
                                    <p:set>
                                      <p:cBhvr>
                                        <p:cTn id="44" dur="1" fill="hold">
                                          <p:stCondLst>
                                            <p:cond delay="0"/>
                                          </p:stCondLst>
                                        </p:cTn>
                                        <p:tgtEl>
                                          <p:spTgt spid="2"/>
                                        </p:tgtEl>
                                        <p:attrNameLst>
                                          <p:attrName>style.visibility</p:attrName>
                                        </p:attrNameLst>
                                      </p:cBhvr>
                                      <p:to>
                                        <p:strVal val="visible"/>
                                      </p:to>
                                    </p:set>
                                    <p:animEffect transition="in" filter="barn(inVertical)">
                                      <p:cBhvr>
                                        <p:cTn id="45" dur="500"/>
                                        <p:tgtEl>
                                          <p:spTgt spid="2"/>
                                        </p:tgtEl>
                                      </p:cBhvr>
                                    </p:animEffect>
                                  </p:childTnLst>
                                </p:cTn>
                              </p:par>
                            </p:childTnLst>
                          </p:cTn>
                        </p:par>
                        <p:par>
                          <p:cTn id="46" fill="hold">
                            <p:stCondLst>
                              <p:cond delay="500"/>
                            </p:stCondLst>
                            <p:childTnLst>
                              <p:par>
                                <p:cTn id="47" presetID="26" presetClass="entr" presetSubtype="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down)">
                                      <p:cBhvr>
                                        <p:cTn id="49" dur="580">
                                          <p:stCondLst>
                                            <p:cond delay="0"/>
                                          </p:stCondLst>
                                        </p:cTn>
                                        <p:tgtEl>
                                          <p:spTgt spid="56"/>
                                        </p:tgtEl>
                                      </p:cBhvr>
                                    </p:animEffect>
                                    <p:anim calcmode="lin" valueType="num">
                                      <p:cBhvr>
                                        <p:cTn id="50"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55" dur="26">
                                          <p:stCondLst>
                                            <p:cond delay="650"/>
                                          </p:stCondLst>
                                        </p:cTn>
                                        <p:tgtEl>
                                          <p:spTgt spid="56"/>
                                        </p:tgtEl>
                                      </p:cBhvr>
                                      <p:to x="100000" y="60000"/>
                                    </p:animScale>
                                    <p:animScale>
                                      <p:cBhvr>
                                        <p:cTn id="56" dur="166" decel="50000">
                                          <p:stCondLst>
                                            <p:cond delay="676"/>
                                          </p:stCondLst>
                                        </p:cTn>
                                        <p:tgtEl>
                                          <p:spTgt spid="56"/>
                                        </p:tgtEl>
                                      </p:cBhvr>
                                      <p:to x="100000" y="100000"/>
                                    </p:animScale>
                                    <p:animScale>
                                      <p:cBhvr>
                                        <p:cTn id="57" dur="26">
                                          <p:stCondLst>
                                            <p:cond delay="1312"/>
                                          </p:stCondLst>
                                        </p:cTn>
                                        <p:tgtEl>
                                          <p:spTgt spid="56"/>
                                        </p:tgtEl>
                                      </p:cBhvr>
                                      <p:to x="100000" y="80000"/>
                                    </p:animScale>
                                    <p:animScale>
                                      <p:cBhvr>
                                        <p:cTn id="58" dur="166" decel="50000">
                                          <p:stCondLst>
                                            <p:cond delay="1338"/>
                                          </p:stCondLst>
                                        </p:cTn>
                                        <p:tgtEl>
                                          <p:spTgt spid="56"/>
                                        </p:tgtEl>
                                      </p:cBhvr>
                                      <p:to x="100000" y="100000"/>
                                    </p:animScale>
                                    <p:animScale>
                                      <p:cBhvr>
                                        <p:cTn id="59" dur="26">
                                          <p:stCondLst>
                                            <p:cond delay="1642"/>
                                          </p:stCondLst>
                                        </p:cTn>
                                        <p:tgtEl>
                                          <p:spTgt spid="56"/>
                                        </p:tgtEl>
                                      </p:cBhvr>
                                      <p:to x="100000" y="90000"/>
                                    </p:animScale>
                                    <p:animScale>
                                      <p:cBhvr>
                                        <p:cTn id="60" dur="166" decel="50000">
                                          <p:stCondLst>
                                            <p:cond delay="1668"/>
                                          </p:stCondLst>
                                        </p:cTn>
                                        <p:tgtEl>
                                          <p:spTgt spid="56"/>
                                        </p:tgtEl>
                                      </p:cBhvr>
                                      <p:to x="100000" y="100000"/>
                                    </p:animScale>
                                    <p:animScale>
                                      <p:cBhvr>
                                        <p:cTn id="61" dur="26">
                                          <p:stCondLst>
                                            <p:cond delay="1808"/>
                                          </p:stCondLst>
                                        </p:cTn>
                                        <p:tgtEl>
                                          <p:spTgt spid="56"/>
                                        </p:tgtEl>
                                      </p:cBhvr>
                                      <p:to x="100000" y="95000"/>
                                    </p:animScale>
                                    <p:animScale>
                                      <p:cBhvr>
                                        <p:cTn id="62" dur="166" decel="50000">
                                          <p:stCondLst>
                                            <p:cond delay="1834"/>
                                          </p:stCondLst>
                                        </p:cTn>
                                        <p:tgtEl>
                                          <p:spTgt spid="56"/>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down)">
                                      <p:cBhvr>
                                        <p:cTn id="67" dur="500"/>
                                        <p:tgtEl>
                                          <p:spTgt spid="50"/>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par>
                          <p:cTn id="78" fill="hold">
                            <p:stCondLst>
                              <p:cond delay="1500"/>
                            </p:stCondLst>
                            <p:childTnLst>
                              <p:par>
                                <p:cTn id="79" presetID="10"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par>
                          <p:cTn id="86" fill="hold">
                            <p:stCondLst>
                              <p:cond delay="2500"/>
                            </p:stCondLst>
                            <p:childTnLst>
                              <p:par>
                                <p:cTn id="87" presetID="10" presetClass="entr" presetSubtype="0" fill="hold" grpId="0" nodeType="after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par>
                          <p:cTn id="90" fill="hold">
                            <p:stCondLst>
                              <p:cond delay="3000"/>
                            </p:stCondLst>
                            <p:childTnLst>
                              <p:par>
                                <p:cTn id="91" presetID="2" presetClass="entr" presetSubtype="4" fill="hold" grpId="0"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additive="base">
                                        <p:cTn id="93" dur="500" fill="hold"/>
                                        <p:tgtEl>
                                          <p:spTgt spid="51"/>
                                        </p:tgtEl>
                                        <p:attrNameLst>
                                          <p:attrName>ppt_x</p:attrName>
                                        </p:attrNameLst>
                                      </p:cBhvr>
                                      <p:tavLst>
                                        <p:tav tm="0">
                                          <p:val>
                                            <p:strVal val="#ppt_x"/>
                                          </p:val>
                                        </p:tav>
                                        <p:tav tm="100000">
                                          <p:val>
                                            <p:strVal val="#ppt_x"/>
                                          </p:val>
                                        </p:tav>
                                      </p:tavLst>
                                    </p:anim>
                                    <p:anim calcmode="lin" valueType="num">
                                      <p:cBhvr additive="base">
                                        <p:cTn id="94" dur="500" fill="hold"/>
                                        <p:tgtEl>
                                          <p:spTgt spid="51"/>
                                        </p:tgtEl>
                                        <p:attrNameLst>
                                          <p:attrName>ppt_y</p:attrName>
                                        </p:attrNameLst>
                                      </p:cBhvr>
                                      <p:tavLst>
                                        <p:tav tm="0">
                                          <p:val>
                                            <p:strVal val="1+#ppt_h/2"/>
                                          </p:val>
                                        </p:tav>
                                        <p:tav tm="100000">
                                          <p:val>
                                            <p:strVal val="#ppt_y"/>
                                          </p:val>
                                        </p:tav>
                                      </p:tavLst>
                                    </p:anim>
                                  </p:childTnLst>
                                </p:cTn>
                              </p:par>
                            </p:childTnLst>
                          </p:cTn>
                        </p:par>
                        <p:par>
                          <p:cTn id="95" fill="hold">
                            <p:stCondLst>
                              <p:cond delay="3500"/>
                            </p:stCondLst>
                            <p:childTnLst>
                              <p:par>
                                <p:cTn id="96" presetID="16" presetClass="entr" presetSubtype="21" fill="hold" grpId="0" nodeType="after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barn(inVertical)">
                                      <p:cBhvr>
                                        <p:cTn id="9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5" grpId="0" animBg="1"/>
      <p:bldP spid="26" grpId="0" animBg="1"/>
      <p:bldP spid="27" grpId="0" animBg="1"/>
      <p:bldP spid="28" grpId="0" animBg="1"/>
      <p:bldP spid="45" grpId="0"/>
      <p:bldP spid="46" grpId="0"/>
      <p:bldP spid="47" grpId="0"/>
      <p:bldP spid="48" grpId="0"/>
      <p:bldP spid="49" grpId="0"/>
      <p:bldP spid="50" grpId="0"/>
      <p:bldP spid="51" grpId="0"/>
      <p:bldP spid="52" grpId="0"/>
      <p:bldP spid="53" grpId="0"/>
      <p:bldP spid="5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20" name="ZoneTexte 19"/>
          <p:cNvSpPr txBox="1"/>
          <p:nvPr/>
        </p:nvSpPr>
        <p:spPr>
          <a:xfrm>
            <a:off x="3563888" y="4314582"/>
            <a:ext cx="1667444" cy="338554"/>
          </a:xfrm>
          <a:prstGeom prst="rect">
            <a:avLst/>
          </a:prstGeom>
          <a:noFill/>
        </p:spPr>
        <p:txBody>
          <a:bodyPr wrap="none" rtlCol="0">
            <a:spAutoFit/>
          </a:bodyPr>
          <a:lstStyle/>
          <a:p>
            <a:r>
              <a:rPr lang="fr-FR" sz="1600" b="1" dirty="0" smtClean="0">
                <a:solidFill>
                  <a:schemeClr val="bg1"/>
                </a:solidFill>
              </a:rPr>
              <a:t>Encodage utf8</a:t>
            </a:r>
            <a:endParaRPr lang="fr-FR" sz="1600" b="1" dirty="0">
              <a:solidFill>
                <a:schemeClr val="bg1"/>
              </a:solidFill>
            </a:endParaRPr>
          </a:p>
        </p:txBody>
      </p:sp>
      <p:sp>
        <p:nvSpPr>
          <p:cNvPr id="33" name="ZoneTexte 32"/>
          <p:cNvSpPr txBox="1"/>
          <p:nvPr/>
        </p:nvSpPr>
        <p:spPr>
          <a:xfrm>
            <a:off x="6300192" y="4149080"/>
            <a:ext cx="1495922" cy="923330"/>
          </a:xfrm>
          <a:prstGeom prst="rect">
            <a:avLst/>
          </a:prstGeom>
          <a:noFill/>
        </p:spPr>
        <p:txBody>
          <a:bodyPr wrap="none" rtlCol="0">
            <a:spAutoFit/>
          </a:bodyPr>
          <a:lstStyle/>
          <a:p>
            <a:r>
              <a:rPr lang="fr-FR" b="1" dirty="0" smtClean="0">
                <a:solidFill>
                  <a:schemeClr val="bg1"/>
                </a:solidFill>
              </a:rPr>
              <a:t> Data Lake</a:t>
            </a:r>
          </a:p>
          <a:p>
            <a:endParaRPr lang="fr-FR" b="1" dirty="0" smtClean="0">
              <a:solidFill>
                <a:schemeClr val="bg1"/>
              </a:solidFill>
            </a:endParaRPr>
          </a:p>
          <a:p>
            <a:r>
              <a:rPr lang="fr-FR" b="1" dirty="0" smtClean="0">
                <a:solidFill>
                  <a:schemeClr val="bg1"/>
                </a:solidFill>
              </a:rPr>
              <a:t>Clean Data</a:t>
            </a:r>
            <a:endParaRPr lang="fr-FR" b="1" dirty="0">
              <a:solidFill>
                <a:schemeClr val="bg1"/>
              </a:solidFill>
            </a:endParaRPr>
          </a:p>
        </p:txBody>
      </p:sp>
      <p:sp>
        <p:nvSpPr>
          <p:cNvPr id="34" name="Espace réservé du numéro de diapositive 30"/>
          <p:cNvSpPr txBox="1">
            <a:spLocks/>
          </p:cNvSpPr>
          <p:nvPr/>
        </p:nvSpPr>
        <p:spPr>
          <a:xfrm>
            <a:off x="7589520" y="6480969"/>
            <a:ext cx="502920" cy="301752"/>
          </a:xfrm>
          <a:prstGeom prst="rect">
            <a:avLst/>
          </a:prstGeo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F0A1DDA8-5397-4616-899F-1704B36B255B}" type="slidenum">
              <a:rPr kumimoji="0" lang="fr-FR" sz="2400" b="0" i="0" u="none" strike="noStrike" kern="1200" cap="none" spc="0" normalizeH="0" baseline="0" noProof="0" smtClean="0">
                <a:ln>
                  <a:noFill/>
                </a:ln>
                <a:solidFill>
                  <a:schemeClr val="tx1"/>
                </a:solidFill>
                <a:effectLst/>
                <a:uLnTx/>
                <a:uFillTx/>
                <a:latin typeface="+mn-lt"/>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27</a:t>
            </a:fld>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37" name="Picture 2"/>
          <p:cNvPicPr>
            <a:picLocks noChangeAspect="1" noChangeArrowheads="1"/>
          </p:cNvPicPr>
          <p:nvPr/>
        </p:nvPicPr>
        <p:blipFill>
          <a:blip r:embed="rId3"/>
          <a:srcRect/>
          <a:stretch>
            <a:fillRect/>
          </a:stretch>
        </p:blipFill>
        <p:spPr bwMode="auto">
          <a:xfrm>
            <a:off x="3925624" y="1623858"/>
            <a:ext cx="4645703" cy="3407606"/>
          </a:xfrm>
          <a:prstGeom prst="rect">
            <a:avLst/>
          </a:prstGeom>
          <a:noFill/>
          <a:ln w="9525">
            <a:noFill/>
            <a:miter lim="800000"/>
            <a:headEnd/>
            <a:tailEnd/>
          </a:ln>
        </p:spPr>
      </p:pic>
      <p:sp>
        <p:nvSpPr>
          <p:cNvPr id="39" name="Rectangle 38"/>
          <p:cNvSpPr/>
          <p:nvPr/>
        </p:nvSpPr>
        <p:spPr>
          <a:xfrm>
            <a:off x="1783071" y="296652"/>
            <a:ext cx="6173305" cy="461665"/>
          </a:xfrm>
          <a:prstGeom prst="rect">
            <a:avLst/>
          </a:prstGeom>
        </p:spPr>
        <p:txBody>
          <a:bodyPr wrap="square">
            <a:spAutoFit/>
          </a:bodyPr>
          <a:lstStyle/>
          <a:p>
            <a:r>
              <a:rPr lang="fr-FR" b="1" dirty="0" smtClean="0"/>
              <a:t>Remplacer l</a:t>
            </a:r>
            <a:r>
              <a:rPr lang="fr-FR" dirty="0" smtClean="0"/>
              <a:t>es </a:t>
            </a:r>
            <a:r>
              <a:rPr lang="fr-FR" b="1" dirty="0" smtClean="0"/>
              <a:t>émoticônes</a:t>
            </a:r>
            <a:r>
              <a:rPr lang="fr-FR" dirty="0" smtClean="0"/>
              <a:t> avec les </a:t>
            </a:r>
            <a:r>
              <a:rPr lang="fr-FR" b="1" dirty="0" smtClean="0"/>
              <a:t>mots</a:t>
            </a:r>
            <a:r>
              <a:rPr lang="fr-FR" dirty="0" smtClean="0"/>
              <a:t> </a:t>
            </a:r>
            <a:endParaRPr lang="fr-FR" dirty="0"/>
          </a:p>
        </p:txBody>
      </p:sp>
      <p:sp>
        <p:nvSpPr>
          <p:cNvPr id="40" name="Rectangle 39"/>
          <p:cNvSpPr/>
          <p:nvPr/>
        </p:nvSpPr>
        <p:spPr>
          <a:xfrm>
            <a:off x="1151620" y="1137518"/>
            <a:ext cx="7419707" cy="369332"/>
          </a:xfrm>
          <a:prstGeom prst="rect">
            <a:avLst/>
          </a:prstGeom>
        </p:spPr>
        <p:txBody>
          <a:bodyPr wrap="square">
            <a:spAutoFit/>
          </a:bodyPr>
          <a:lstStyle/>
          <a:p>
            <a:r>
              <a:rPr lang="fr-FR" sz="1800" b="1" i="1" dirty="0" smtClean="0"/>
              <a:t>Extrait d’un fichier CSV  </a:t>
            </a:r>
            <a:r>
              <a:rPr lang="fr-FR" sz="1800" b="1" i="1" dirty="0" err="1" smtClean="0"/>
              <a:t>scrapé</a:t>
            </a:r>
            <a:r>
              <a:rPr lang="fr-FR" sz="1800" b="1" i="1" dirty="0" smtClean="0"/>
              <a:t> depuis  </a:t>
            </a:r>
            <a:r>
              <a:rPr lang="fr-FR" sz="1800" b="1" i="1" dirty="0" err="1" smtClean="0"/>
              <a:t>Facebook</a:t>
            </a:r>
            <a:r>
              <a:rPr lang="fr-FR" sz="1800" b="1" i="1" dirty="0" smtClean="0"/>
              <a:t> avant Nettoyage</a:t>
            </a:r>
            <a:endParaRPr lang="fr-FR" sz="1800" b="1" i="1" dirty="0"/>
          </a:p>
        </p:txBody>
      </p:sp>
      <p:pic>
        <p:nvPicPr>
          <p:cNvPr id="146434" name="Picture 2" descr="C:\Users\Fitec\Desktop\projet\téléchargement.png"/>
          <p:cNvPicPr>
            <a:picLocks noChangeAspect="1" noChangeArrowheads="1"/>
          </p:cNvPicPr>
          <p:nvPr/>
        </p:nvPicPr>
        <p:blipFill>
          <a:blip r:embed="rId4"/>
          <a:srcRect/>
          <a:stretch>
            <a:fillRect/>
          </a:stretch>
        </p:blipFill>
        <p:spPr bwMode="auto">
          <a:xfrm>
            <a:off x="180654" y="2580239"/>
            <a:ext cx="848743" cy="690023"/>
          </a:xfrm>
          <a:prstGeom prst="rect">
            <a:avLst/>
          </a:prstGeom>
          <a:noFill/>
        </p:spPr>
      </p:pic>
      <p:sp>
        <p:nvSpPr>
          <p:cNvPr id="42" name="Rectangle 41"/>
          <p:cNvSpPr/>
          <p:nvPr/>
        </p:nvSpPr>
        <p:spPr>
          <a:xfrm>
            <a:off x="2616431" y="2794389"/>
            <a:ext cx="1231265" cy="400110"/>
          </a:xfrm>
          <a:prstGeom prst="rect">
            <a:avLst/>
          </a:prstGeom>
        </p:spPr>
        <p:txBody>
          <a:bodyPr wrap="square">
            <a:spAutoFit/>
          </a:bodyPr>
          <a:lstStyle/>
          <a:p>
            <a:r>
              <a:rPr lang="fr-FR" sz="2000" b="1" dirty="0" smtClean="0"/>
              <a:t>Content</a:t>
            </a:r>
            <a:endParaRPr lang="fr-FR" sz="2000" b="1" dirty="0"/>
          </a:p>
        </p:txBody>
      </p:sp>
      <p:sp>
        <p:nvSpPr>
          <p:cNvPr id="44" name="Rectangle 43"/>
          <p:cNvSpPr/>
          <p:nvPr/>
        </p:nvSpPr>
        <p:spPr>
          <a:xfrm>
            <a:off x="251520" y="5072410"/>
            <a:ext cx="6048672" cy="15609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6435" name="Picture 3" descr="C:\Users\Fitec\Desktop\projet\smiley_coeur_rouge.jpg"/>
          <p:cNvPicPr>
            <a:picLocks noChangeAspect="1" noChangeArrowheads="1"/>
          </p:cNvPicPr>
          <p:nvPr/>
        </p:nvPicPr>
        <p:blipFill>
          <a:blip r:embed="rId5"/>
          <a:srcRect/>
          <a:stretch>
            <a:fillRect/>
          </a:stretch>
        </p:blipFill>
        <p:spPr bwMode="auto">
          <a:xfrm>
            <a:off x="119073" y="3801539"/>
            <a:ext cx="901917" cy="688665"/>
          </a:xfrm>
          <a:prstGeom prst="rect">
            <a:avLst/>
          </a:prstGeom>
          <a:noFill/>
        </p:spPr>
      </p:pic>
      <p:sp>
        <p:nvSpPr>
          <p:cNvPr id="46" name="Rectangle 45"/>
          <p:cNvSpPr/>
          <p:nvPr/>
        </p:nvSpPr>
        <p:spPr>
          <a:xfrm>
            <a:off x="2688031" y="3987525"/>
            <a:ext cx="1116123" cy="400110"/>
          </a:xfrm>
          <a:prstGeom prst="rect">
            <a:avLst/>
          </a:prstGeom>
        </p:spPr>
        <p:txBody>
          <a:bodyPr wrap="square">
            <a:spAutoFit/>
          </a:bodyPr>
          <a:lstStyle/>
          <a:p>
            <a:r>
              <a:rPr lang="fr-FR" sz="2000" b="1" dirty="0" smtClean="0"/>
              <a:t>Amour</a:t>
            </a:r>
            <a:endParaRPr lang="fr-FR" sz="2000" b="1" dirty="0"/>
          </a:p>
        </p:txBody>
      </p:sp>
      <p:sp>
        <p:nvSpPr>
          <p:cNvPr id="18" name="Flèche droite rayée 17"/>
          <p:cNvSpPr/>
          <p:nvPr/>
        </p:nvSpPr>
        <p:spPr>
          <a:xfrm>
            <a:off x="1160023" y="2744517"/>
            <a:ext cx="1503765" cy="484632"/>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a:solidFill>
                  <a:schemeClr val="tx1">
                    <a:lumMod val="75000"/>
                  </a:schemeClr>
                </a:solidFill>
              </a:rPr>
              <a:t>R</a:t>
            </a:r>
            <a:r>
              <a:rPr lang="fr-FR" sz="1800" dirty="0" smtClean="0">
                <a:solidFill>
                  <a:schemeClr val="tx1">
                    <a:lumMod val="75000"/>
                  </a:schemeClr>
                </a:solidFill>
              </a:rPr>
              <a:t>emplacer</a:t>
            </a:r>
            <a:endParaRPr lang="fr-FR" sz="1800" dirty="0">
              <a:solidFill>
                <a:schemeClr val="tx1">
                  <a:lumMod val="75000"/>
                </a:schemeClr>
              </a:solidFill>
            </a:endParaRPr>
          </a:p>
        </p:txBody>
      </p:sp>
      <p:sp>
        <p:nvSpPr>
          <p:cNvPr id="19" name="Flèche droite rayée 18"/>
          <p:cNvSpPr/>
          <p:nvPr/>
        </p:nvSpPr>
        <p:spPr>
          <a:xfrm>
            <a:off x="1123531" y="3883797"/>
            <a:ext cx="1503765" cy="484632"/>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a:solidFill>
                  <a:schemeClr val="tx1">
                    <a:lumMod val="75000"/>
                  </a:schemeClr>
                </a:solidFill>
              </a:rPr>
              <a:t>R</a:t>
            </a:r>
            <a:r>
              <a:rPr lang="fr-FR" sz="1800" dirty="0" smtClean="0">
                <a:solidFill>
                  <a:schemeClr val="tx1">
                    <a:lumMod val="75000"/>
                  </a:schemeClr>
                </a:solidFill>
              </a:rPr>
              <a:t>emplacer</a:t>
            </a:r>
            <a:endParaRPr lang="fr-FR" sz="1800" dirty="0">
              <a:solidFill>
                <a:schemeClr val="tx1">
                  <a:lumMod val="75000"/>
                </a:schemeClr>
              </a:solidFill>
            </a:endParaRPr>
          </a:p>
        </p:txBody>
      </p:sp>
      <p:pic>
        <p:nvPicPr>
          <p:cNvPr id="16" name="Picture 1" descr="G:\projet\slides\Fotolia_52254526_XS-300x200.jpg"/>
          <p:cNvPicPr>
            <a:picLocks noChangeAspect="1" noChangeArrowheads="1"/>
          </p:cNvPicPr>
          <p:nvPr/>
        </p:nvPicPr>
        <p:blipFill>
          <a:blip r:embed="rId6"/>
          <a:srcRect/>
          <a:stretch>
            <a:fillRect/>
          </a:stretch>
        </p:blipFill>
        <p:spPr bwMode="auto">
          <a:xfrm>
            <a:off x="8043002" y="6130611"/>
            <a:ext cx="1063336" cy="708890"/>
          </a:xfrm>
          <a:prstGeom prst="rect">
            <a:avLst/>
          </a:prstGeom>
          <a:noFill/>
        </p:spPr>
      </p:pic>
      <p:sp>
        <p:nvSpPr>
          <p:cNvPr id="2" name="Ellipse 1"/>
          <p:cNvSpPr/>
          <p:nvPr/>
        </p:nvSpPr>
        <p:spPr>
          <a:xfrm>
            <a:off x="5231332" y="2492896"/>
            <a:ext cx="924844" cy="701603"/>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Ellipse 2"/>
          <p:cNvSpPr/>
          <p:nvPr/>
        </p:nvSpPr>
        <p:spPr>
          <a:xfrm>
            <a:off x="5231332" y="2580239"/>
            <a:ext cx="744824" cy="524725"/>
          </a:xfrm>
          <a:prstGeom prst="ellipse">
            <a:avLst/>
          </a:prstGeom>
          <a:noFill/>
          <a:ln w="349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p:cNvSpPr/>
          <p:nvPr/>
        </p:nvSpPr>
        <p:spPr>
          <a:xfrm>
            <a:off x="5760132" y="3681028"/>
            <a:ext cx="1512168" cy="468052"/>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80">
                                          <p:stCondLst>
                                            <p:cond delay="0"/>
                                          </p:stCondLst>
                                        </p:cTn>
                                        <p:tgtEl>
                                          <p:spTgt spid="37"/>
                                        </p:tgtEl>
                                      </p:cBhvr>
                                    </p:animEffect>
                                    <p:anim calcmode="lin" valueType="num">
                                      <p:cBhvr>
                                        <p:cTn id="14"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9" dur="26">
                                          <p:stCondLst>
                                            <p:cond delay="650"/>
                                          </p:stCondLst>
                                        </p:cTn>
                                        <p:tgtEl>
                                          <p:spTgt spid="37"/>
                                        </p:tgtEl>
                                      </p:cBhvr>
                                      <p:to x="100000" y="60000"/>
                                    </p:animScale>
                                    <p:animScale>
                                      <p:cBhvr>
                                        <p:cTn id="20" dur="166" decel="50000">
                                          <p:stCondLst>
                                            <p:cond delay="676"/>
                                          </p:stCondLst>
                                        </p:cTn>
                                        <p:tgtEl>
                                          <p:spTgt spid="37"/>
                                        </p:tgtEl>
                                      </p:cBhvr>
                                      <p:to x="100000" y="100000"/>
                                    </p:animScale>
                                    <p:animScale>
                                      <p:cBhvr>
                                        <p:cTn id="21" dur="26">
                                          <p:stCondLst>
                                            <p:cond delay="1312"/>
                                          </p:stCondLst>
                                        </p:cTn>
                                        <p:tgtEl>
                                          <p:spTgt spid="37"/>
                                        </p:tgtEl>
                                      </p:cBhvr>
                                      <p:to x="100000" y="80000"/>
                                    </p:animScale>
                                    <p:animScale>
                                      <p:cBhvr>
                                        <p:cTn id="22" dur="166" decel="50000">
                                          <p:stCondLst>
                                            <p:cond delay="1338"/>
                                          </p:stCondLst>
                                        </p:cTn>
                                        <p:tgtEl>
                                          <p:spTgt spid="37"/>
                                        </p:tgtEl>
                                      </p:cBhvr>
                                      <p:to x="100000" y="100000"/>
                                    </p:animScale>
                                    <p:animScale>
                                      <p:cBhvr>
                                        <p:cTn id="23" dur="26">
                                          <p:stCondLst>
                                            <p:cond delay="1642"/>
                                          </p:stCondLst>
                                        </p:cTn>
                                        <p:tgtEl>
                                          <p:spTgt spid="37"/>
                                        </p:tgtEl>
                                      </p:cBhvr>
                                      <p:to x="100000" y="90000"/>
                                    </p:animScale>
                                    <p:animScale>
                                      <p:cBhvr>
                                        <p:cTn id="24" dur="166" decel="50000">
                                          <p:stCondLst>
                                            <p:cond delay="1668"/>
                                          </p:stCondLst>
                                        </p:cTn>
                                        <p:tgtEl>
                                          <p:spTgt spid="37"/>
                                        </p:tgtEl>
                                      </p:cBhvr>
                                      <p:to x="100000" y="100000"/>
                                    </p:animScale>
                                    <p:animScale>
                                      <p:cBhvr>
                                        <p:cTn id="25" dur="26">
                                          <p:stCondLst>
                                            <p:cond delay="1808"/>
                                          </p:stCondLst>
                                        </p:cTn>
                                        <p:tgtEl>
                                          <p:spTgt spid="37"/>
                                        </p:tgtEl>
                                      </p:cBhvr>
                                      <p:to x="100000" y="95000"/>
                                    </p:animScale>
                                    <p:animScale>
                                      <p:cBhvr>
                                        <p:cTn id="26" dur="166" decel="50000">
                                          <p:stCondLst>
                                            <p:cond delay="1834"/>
                                          </p:stCondLst>
                                        </p:cTn>
                                        <p:tgtEl>
                                          <p:spTgt spid="37"/>
                                        </p:tgtEl>
                                      </p:cBhvr>
                                      <p:to x="100000" y="100000"/>
                                    </p:animScale>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par>
                          <p:cTn id="38" fill="hold">
                            <p:stCondLst>
                              <p:cond delay="3500"/>
                            </p:stCondLst>
                            <p:childTnLst>
                              <p:par>
                                <p:cTn id="39" presetID="45" presetClass="entr" presetSubtype="0" fill="hold" nodeType="afterEffect">
                                  <p:stCondLst>
                                    <p:cond delay="0"/>
                                  </p:stCondLst>
                                  <p:childTnLst>
                                    <p:set>
                                      <p:cBhvr>
                                        <p:cTn id="40" dur="1" fill="hold">
                                          <p:stCondLst>
                                            <p:cond delay="0"/>
                                          </p:stCondLst>
                                        </p:cTn>
                                        <p:tgtEl>
                                          <p:spTgt spid="146434"/>
                                        </p:tgtEl>
                                        <p:attrNameLst>
                                          <p:attrName>style.visibility</p:attrName>
                                        </p:attrNameLst>
                                      </p:cBhvr>
                                      <p:to>
                                        <p:strVal val="visible"/>
                                      </p:to>
                                    </p:set>
                                    <p:animEffect transition="in" filter="fade">
                                      <p:cBhvr>
                                        <p:cTn id="41" dur="2000"/>
                                        <p:tgtEl>
                                          <p:spTgt spid="146434"/>
                                        </p:tgtEl>
                                      </p:cBhvr>
                                    </p:animEffect>
                                    <p:anim calcmode="lin" valueType="num">
                                      <p:cBhvr>
                                        <p:cTn id="42" dur="2000" fill="hold"/>
                                        <p:tgtEl>
                                          <p:spTgt spid="146434"/>
                                        </p:tgtEl>
                                        <p:attrNameLst>
                                          <p:attrName>ppt_w</p:attrName>
                                        </p:attrNameLst>
                                      </p:cBhvr>
                                      <p:tavLst>
                                        <p:tav tm="0" fmla="#ppt_w*sin(2.5*pi*$)">
                                          <p:val>
                                            <p:fltVal val="0"/>
                                          </p:val>
                                        </p:tav>
                                        <p:tav tm="100000">
                                          <p:val>
                                            <p:fltVal val="1"/>
                                          </p:val>
                                        </p:tav>
                                      </p:tavLst>
                                    </p:anim>
                                    <p:anim calcmode="lin" valueType="num">
                                      <p:cBhvr>
                                        <p:cTn id="43" dur="2000" fill="hold"/>
                                        <p:tgtEl>
                                          <p:spTgt spid="146434"/>
                                        </p:tgtEl>
                                        <p:attrNameLst>
                                          <p:attrName>ppt_h</p:attrName>
                                        </p:attrNameLst>
                                      </p:cBhvr>
                                      <p:tavLst>
                                        <p:tav tm="0">
                                          <p:val>
                                            <p:strVal val="#ppt_h"/>
                                          </p:val>
                                        </p:tav>
                                        <p:tav tm="100000">
                                          <p:val>
                                            <p:strVal val="#ppt_h"/>
                                          </p:val>
                                        </p:tav>
                                      </p:tavLst>
                                    </p:anim>
                                  </p:childTnLst>
                                </p:cTn>
                              </p:par>
                            </p:childTnLst>
                          </p:cTn>
                        </p:par>
                        <p:par>
                          <p:cTn id="44" fill="hold">
                            <p:stCondLst>
                              <p:cond delay="5500"/>
                            </p:stCondLst>
                            <p:childTnLst>
                              <p:par>
                                <p:cTn id="45" presetID="14" presetClass="entr" presetSubtype="1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randombar(horizontal)">
                                      <p:cBhvr>
                                        <p:cTn id="47" dur="500"/>
                                        <p:tgtEl>
                                          <p:spTgt spid="18"/>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par>
                          <p:cTn id="52" fill="hold">
                            <p:stCondLst>
                              <p:cond delay="6500"/>
                            </p:stCondLst>
                            <p:childTnLst>
                              <p:par>
                                <p:cTn id="53" presetID="14" presetClass="entr" presetSubtype="1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par>
                                <p:cTn id="56" presetID="45" presetClass="entr" presetSubtype="0" fill="hold" nodeType="withEffect">
                                  <p:stCondLst>
                                    <p:cond delay="0"/>
                                  </p:stCondLst>
                                  <p:childTnLst>
                                    <p:set>
                                      <p:cBhvr>
                                        <p:cTn id="57" dur="1" fill="hold">
                                          <p:stCondLst>
                                            <p:cond delay="0"/>
                                          </p:stCondLst>
                                        </p:cTn>
                                        <p:tgtEl>
                                          <p:spTgt spid="146435"/>
                                        </p:tgtEl>
                                        <p:attrNameLst>
                                          <p:attrName>style.visibility</p:attrName>
                                        </p:attrNameLst>
                                      </p:cBhvr>
                                      <p:to>
                                        <p:strVal val="visible"/>
                                      </p:to>
                                    </p:set>
                                    <p:animEffect transition="in" filter="fade">
                                      <p:cBhvr>
                                        <p:cTn id="58" dur="2000"/>
                                        <p:tgtEl>
                                          <p:spTgt spid="146435"/>
                                        </p:tgtEl>
                                      </p:cBhvr>
                                    </p:animEffect>
                                    <p:anim calcmode="lin" valueType="num">
                                      <p:cBhvr>
                                        <p:cTn id="59" dur="2000" fill="hold"/>
                                        <p:tgtEl>
                                          <p:spTgt spid="146435"/>
                                        </p:tgtEl>
                                        <p:attrNameLst>
                                          <p:attrName>ppt_w</p:attrName>
                                        </p:attrNameLst>
                                      </p:cBhvr>
                                      <p:tavLst>
                                        <p:tav tm="0" fmla="#ppt_w*sin(2.5*pi*$)">
                                          <p:val>
                                            <p:fltVal val="0"/>
                                          </p:val>
                                        </p:tav>
                                        <p:tav tm="100000">
                                          <p:val>
                                            <p:fltVal val="1"/>
                                          </p:val>
                                        </p:tav>
                                      </p:tavLst>
                                    </p:anim>
                                    <p:anim calcmode="lin" valueType="num">
                                      <p:cBhvr>
                                        <p:cTn id="60" dur="2000" fill="hold"/>
                                        <p:tgtEl>
                                          <p:spTgt spid="146435"/>
                                        </p:tgtEl>
                                        <p:attrNameLst>
                                          <p:attrName>ppt_h</p:attrName>
                                        </p:attrNameLst>
                                      </p:cBhvr>
                                      <p:tavLst>
                                        <p:tav tm="0">
                                          <p:val>
                                            <p:strVal val="#ppt_h"/>
                                          </p:val>
                                        </p:tav>
                                        <p:tav tm="100000">
                                          <p:val>
                                            <p:strVal val="#ppt_h"/>
                                          </p:val>
                                        </p:tav>
                                      </p:tavLst>
                                    </p:anim>
                                  </p:childTnLst>
                                </p:cTn>
                              </p:par>
                            </p:childTnLst>
                          </p:cTn>
                        </p:par>
                        <p:par>
                          <p:cTn id="61" fill="hold">
                            <p:stCondLst>
                              <p:cond delay="8500"/>
                            </p:stCondLst>
                            <p:childTnLst>
                              <p:par>
                                <p:cTn id="62" presetID="10"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6" grpId="0"/>
      <p:bldP spid="18" grpId="0" animBg="1"/>
      <p:bldP spid="19" grpId="0" animBg="1"/>
      <p:bldP spid="3"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20" name="ZoneTexte 19"/>
          <p:cNvSpPr txBox="1"/>
          <p:nvPr/>
        </p:nvSpPr>
        <p:spPr>
          <a:xfrm>
            <a:off x="3563888" y="4314582"/>
            <a:ext cx="1667444" cy="338554"/>
          </a:xfrm>
          <a:prstGeom prst="rect">
            <a:avLst/>
          </a:prstGeom>
          <a:noFill/>
        </p:spPr>
        <p:txBody>
          <a:bodyPr wrap="none" rtlCol="0">
            <a:spAutoFit/>
          </a:bodyPr>
          <a:lstStyle/>
          <a:p>
            <a:r>
              <a:rPr lang="fr-FR" sz="1600" b="1" dirty="0" smtClean="0">
                <a:solidFill>
                  <a:schemeClr val="bg1"/>
                </a:solidFill>
              </a:rPr>
              <a:t>Encodage utf8</a:t>
            </a:r>
            <a:endParaRPr lang="fr-FR" sz="1600" b="1" dirty="0">
              <a:solidFill>
                <a:schemeClr val="bg1"/>
              </a:solidFill>
            </a:endParaRPr>
          </a:p>
        </p:txBody>
      </p:sp>
      <p:sp>
        <p:nvSpPr>
          <p:cNvPr id="33" name="ZoneTexte 32"/>
          <p:cNvSpPr txBox="1"/>
          <p:nvPr/>
        </p:nvSpPr>
        <p:spPr>
          <a:xfrm>
            <a:off x="6300192" y="4149080"/>
            <a:ext cx="1495922" cy="923330"/>
          </a:xfrm>
          <a:prstGeom prst="rect">
            <a:avLst/>
          </a:prstGeom>
          <a:noFill/>
        </p:spPr>
        <p:txBody>
          <a:bodyPr wrap="none" rtlCol="0">
            <a:spAutoFit/>
          </a:bodyPr>
          <a:lstStyle/>
          <a:p>
            <a:r>
              <a:rPr lang="fr-FR" b="1" dirty="0" smtClean="0">
                <a:solidFill>
                  <a:schemeClr val="bg1"/>
                </a:solidFill>
              </a:rPr>
              <a:t> Data Lake</a:t>
            </a:r>
          </a:p>
          <a:p>
            <a:endParaRPr lang="fr-FR" b="1" dirty="0" smtClean="0">
              <a:solidFill>
                <a:schemeClr val="bg1"/>
              </a:solidFill>
            </a:endParaRPr>
          </a:p>
          <a:p>
            <a:r>
              <a:rPr lang="fr-FR" b="1" dirty="0" smtClean="0">
                <a:solidFill>
                  <a:schemeClr val="bg1"/>
                </a:solidFill>
              </a:rPr>
              <a:t>Clean Data</a:t>
            </a:r>
            <a:endParaRPr lang="fr-FR" b="1" dirty="0">
              <a:solidFill>
                <a:schemeClr val="bg1"/>
              </a:solidFill>
            </a:endParaRPr>
          </a:p>
        </p:txBody>
      </p:sp>
      <p:sp>
        <p:nvSpPr>
          <p:cNvPr id="44" name="Rectangle 43"/>
          <p:cNvSpPr/>
          <p:nvPr/>
        </p:nvSpPr>
        <p:spPr>
          <a:xfrm>
            <a:off x="251520" y="5072410"/>
            <a:ext cx="6048672" cy="15609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403920" y="1493168"/>
            <a:ext cx="8784976" cy="2304256"/>
          </a:xfrm>
          <a:prstGeom prst="roundRect">
            <a:avLst/>
          </a:prstGeom>
          <a:solidFill>
            <a:schemeClr val="accent2">
              <a:lumMod val="60000"/>
              <a:lumOff val="40000"/>
            </a:schemeClr>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367916" y="4073850"/>
            <a:ext cx="8712968" cy="2232248"/>
          </a:xfrm>
          <a:prstGeom prst="roundRect">
            <a:avLst/>
          </a:prstGeom>
          <a:solidFill>
            <a:schemeClr val="accent1">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re 2"/>
          <p:cNvSpPr>
            <a:spLocks noGrp="1"/>
          </p:cNvSpPr>
          <p:nvPr>
            <p:ph type="title"/>
          </p:nvPr>
        </p:nvSpPr>
        <p:spPr>
          <a:xfrm>
            <a:off x="609600" y="269032"/>
            <a:ext cx="8229600" cy="1399032"/>
          </a:xfrm>
        </p:spPr>
        <p:txBody>
          <a:bodyPr>
            <a:normAutofit/>
          </a:bodyPr>
          <a:lstStyle/>
          <a:p>
            <a:r>
              <a:rPr lang="fr-FR" sz="32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Volumétrie du Data </a:t>
            </a:r>
            <a:endParaRPr lang="fr-FR" sz="3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2" name="Bande diagonale 21"/>
          <p:cNvSpPr/>
          <p:nvPr/>
        </p:nvSpPr>
        <p:spPr>
          <a:xfrm>
            <a:off x="547936" y="1277144"/>
            <a:ext cx="8496944" cy="144016"/>
          </a:xfrm>
          <a:prstGeom prst="diagStrip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Rectangle à coins arrondis 23"/>
          <p:cNvSpPr/>
          <p:nvPr/>
        </p:nvSpPr>
        <p:spPr>
          <a:xfrm>
            <a:off x="4067944" y="2321728"/>
            <a:ext cx="3975058" cy="1035265"/>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2000" dirty="0" smtClean="0"/>
              <a:t>            </a:t>
            </a:r>
            <a:r>
              <a:rPr lang="fr-FR" sz="2000" b="1" dirty="0" smtClean="0"/>
              <a:t>1 280000 commentaires </a:t>
            </a:r>
            <a:endParaRPr lang="fr-FR" sz="2000" b="1" dirty="0"/>
          </a:p>
        </p:txBody>
      </p:sp>
      <p:sp>
        <p:nvSpPr>
          <p:cNvPr id="26" name="Rectangle à coins arrondis 25"/>
          <p:cNvSpPr/>
          <p:nvPr/>
        </p:nvSpPr>
        <p:spPr>
          <a:xfrm>
            <a:off x="866023" y="2321728"/>
            <a:ext cx="2697865" cy="1035264"/>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smtClean="0"/>
          </a:p>
          <a:p>
            <a:r>
              <a:rPr lang="fr-FR" sz="2000" b="1" dirty="0" smtClean="0"/>
              <a:t>1 660 000 tweets</a:t>
            </a:r>
          </a:p>
        </p:txBody>
      </p:sp>
      <p:pic>
        <p:nvPicPr>
          <p:cNvPr id="30" name="Image 29" descr="Twitter_2010_logo_-_from_Commons.svg.png"/>
          <p:cNvPicPr>
            <a:picLocks noChangeAspect="1"/>
          </p:cNvPicPr>
          <p:nvPr/>
        </p:nvPicPr>
        <p:blipFill>
          <a:blip r:embed="rId3" cstate="print"/>
          <a:stretch>
            <a:fillRect/>
          </a:stretch>
        </p:blipFill>
        <p:spPr>
          <a:xfrm>
            <a:off x="1439652" y="2526357"/>
            <a:ext cx="1165136" cy="216187"/>
          </a:xfrm>
          <a:prstGeom prst="rect">
            <a:avLst/>
          </a:prstGeom>
        </p:spPr>
      </p:pic>
      <p:sp>
        <p:nvSpPr>
          <p:cNvPr id="35" name="ZoneTexte 34"/>
          <p:cNvSpPr txBox="1"/>
          <p:nvPr/>
        </p:nvSpPr>
        <p:spPr>
          <a:xfrm>
            <a:off x="3414608" y="1568203"/>
            <a:ext cx="2768707" cy="461665"/>
          </a:xfrm>
          <a:prstGeom prst="rect">
            <a:avLst/>
          </a:prstGeom>
          <a:noFill/>
        </p:spPr>
        <p:txBody>
          <a:bodyPr wrap="none" rtlCol="0">
            <a:spAutoFit/>
          </a:bodyPr>
          <a:lstStyle/>
          <a:p>
            <a:r>
              <a:rPr lang="fr-FR" b="1" dirty="0" smtClean="0">
                <a:solidFill>
                  <a:schemeClr val="tx1">
                    <a:lumMod val="75000"/>
                  </a:schemeClr>
                </a:solidFill>
              </a:rPr>
              <a:t>Réseaux sociaux </a:t>
            </a:r>
            <a:endParaRPr lang="fr-FR" b="1" dirty="0">
              <a:solidFill>
                <a:schemeClr val="tx1">
                  <a:lumMod val="75000"/>
                </a:schemeClr>
              </a:solidFill>
            </a:endParaRPr>
          </a:p>
        </p:txBody>
      </p:sp>
      <p:sp>
        <p:nvSpPr>
          <p:cNvPr id="36" name="ZoneTexte 35"/>
          <p:cNvSpPr txBox="1"/>
          <p:nvPr/>
        </p:nvSpPr>
        <p:spPr>
          <a:xfrm>
            <a:off x="1020668" y="4114527"/>
            <a:ext cx="5279524" cy="461665"/>
          </a:xfrm>
          <a:prstGeom prst="rect">
            <a:avLst/>
          </a:prstGeom>
          <a:noFill/>
        </p:spPr>
        <p:txBody>
          <a:bodyPr wrap="square" rtlCol="0">
            <a:spAutoFit/>
          </a:bodyPr>
          <a:lstStyle/>
          <a:p>
            <a:r>
              <a:rPr lang="fr-FR" b="1" dirty="0" smtClean="0">
                <a:solidFill>
                  <a:schemeClr val="tx1">
                    <a:lumMod val="75000"/>
                  </a:schemeClr>
                </a:solidFill>
              </a:rPr>
              <a:t>Data </a:t>
            </a:r>
            <a:r>
              <a:rPr lang="fr-FR" b="1" dirty="0" err="1" smtClean="0">
                <a:solidFill>
                  <a:schemeClr val="tx1">
                    <a:lumMod val="75000"/>
                  </a:schemeClr>
                </a:solidFill>
              </a:rPr>
              <a:t>Scraping</a:t>
            </a:r>
            <a:r>
              <a:rPr lang="fr-FR" b="1" dirty="0" smtClean="0">
                <a:solidFill>
                  <a:schemeClr val="tx1">
                    <a:lumMod val="75000"/>
                  </a:schemeClr>
                </a:solidFill>
              </a:rPr>
              <a:t> (SIZE) / TEXT</a:t>
            </a:r>
            <a:endParaRPr lang="fr-FR" b="1" dirty="0">
              <a:solidFill>
                <a:schemeClr val="tx1">
                  <a:lumMod val="75000"/>
                </a:schemeClr>
              </a:solidFill>
            </a:endParaRPr>
          </a:p>
        </p:txBody>
      </p:sp>
      <p:sp>
        <p:nvSpPr>
          <p:cNvPr id="38" name="Espace réservé du numéro de diapositive 22"/>
          <p:cNvSpPr txBox="1">
            <a:spLocks/>
          </p:cNvSpPr>
          <p:nvPr/>
        </p:nvSpPr>
        <p:spPr>
          <a:xfrm>
            <a:off x="7741920" y="6633369"/>
            <a:ext cx="502920" cy="301752"/>
          </a:xfrm>
          <a:prstGeom prst="rect">
            <a:avLst/>
          </a:prstGeo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fr-FR" dirty="0"/>
          </a:p>
        </p:txBody>
      </p:sp>
      <p:pic>
        <p:nvPicPr>
          <p:cNvPr id="2" name="Imag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55390" y="4695619"/>
            <a:ext cx="2359218" cy="1289665"/>
          </a:xfrm>
          <a:prstGeom prst="rect">
            <a:avLst/>
          </a:prstGeom>
        </p:spPr>
      </p:pic>
      <p:pic>
        <p:nvPicPr>
          <p:cNvPr id="3" name="Image 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638331" y="4569732"/>
            <a:ext cx="2191813" cy="1646764"/>
          </a:xfrm>
          <a:prstGeom prst="rect">
            <a:avLst/>
          </a:prstGeom>
        </p:spPr>
      </p:pic>
      <p:pic>
        <p:nvPicPr>
          <p:cNvPr id="5" name="Image 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957827" y="4507612"/>
            <a:ext cx="2881373" cy="1488756"/>
          </a:xfrm>
          <a:prstGeom prst="rect">
            <a:avLst/>
          </a:prstGeom>
        </p:spPr>
      </p:pic>
      <p:pic>
        <p:nvPicPr>
          <p:cNvPr id="7" name="Image 6"/>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4463988" y="2526357"/>
            <a:ext cx="468052" cy="468052"/>
          </a:xfrm>
          <a:prstGeom prst="rect">
            <a:avLst/>
          </a:prstGeom>
        </p:spPr>
      </p:pic>
      <p:pic>
        <p:nvPicPr>
          <p:cNvPr id="23" name="Picture 1" descr="G:\projet\slides\Fotolia_52254526_XS-300x200.jpg"/>
          <p:cNvPicPr>
            <a:picLocks noChangeAspect="1" noChangeArrowheads="1"/>
          </p:cNvPicPr>
          <p:nvPr/>
        </p:nvPicPr>
        <p:blipFill>
          <a:blip r:embed="rId8"/>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855417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6138" y="215415"/>
            <a:ext cx="7772400" cy="817561"/>
          </a:xfrm>
        </p:spPr>
        <p:txBody>
          <a:bodyPr/>
          <a:lstStyle/>
          <a:p>
            <a:r>
              <a:rPr lang="fr-FR"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Analyse des données: </a:t>
            </a:r>
            <a:r>
              <a:rPr lang="fr-FR" sz="280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Text</a:t>
            </a:r>
            <a:r>
              <a:rPr lang="fr-FR"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fr-FR" sz="280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mining</a:t>
            </a:r>
            <a:endParaRPr lang="en-US" sz="28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7" name="Image 6" descr="fitec.png"/>
          <p:cNvPicPr>
            <a:picLocks noChangeAspect="1"/>
          </p:cNvPicPr>
          <p:nvPr/>
        </p:nvPicPr>
        <p:blipFill>
          <a:blip r:embed="rId3"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46434" name="Picture 2" descr="../images/ie-architecture.png"/>
          <p:cNvPicPr>
            <a:picLocks noChangeAspect="1" noChangeArrowheads="1"/>
          </p:cNvPicPr>
          <p:nvPr/>
        </p:nvPicPr>
        <p:blipFill>
          <a:blip r:embed="rId4"/>
          <a:srcRect/>
          <a:stretch>
            <a:fillRect/>
          </a:stretch>
        </p:blipFill>
        <p:spPr bwMode="auto">
          <a:xfrm>
            <a:off x="4671105" y="1512169"/>
            <a:ext cx="4248472" cy="3969059"/>
          </a:xfrm>
          <a:prstGeom prst="rect">
            <a:avLst/>
          </a:prstGeom>
          <a:noFill/>
        </p:spPr>
      </p:pic>
      <p:sp>
        <p:nvSpPr>
          <p:cNvPr id="27" name="Espace réservé du contenu 2"/>
          <p:cNvSpPr txBox="1">
            <a:spLocks/>
          </p:cNvSpPr>
          <p:nvPr/>
        </p:nvSpPr>
        <p:spPr>
          <a:xfrm>
            <a:off x="109137" y="1412776"/>
            <a:ext cx="8825659" cy="507656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lang="fr-FR" b="1" noProof="0" dirty="0">
                <a:solidFill>
                  <a:sysClr val="windowText" lastClr="000000">
                    <a:lumMod val="75000"/>
                    <a:lumOff val="25000"/>
                  </a:sysClr>
                </a:solidFill>
                <a:latin typeface="Century Gothic" panose="020B0502020202020204"/>
              </a:rPr>
              <a:t>Framework </a:t>
            </a:r>
            <a:r>
              <a:rPr lang="fr-FR" b="1" dirty="0" err="1">
                <a:solidFill>
                  <a:sysClr val="windowText" lastClr="000000">
                    <a:lumMod val="75000"/>
                    <a:lumOff val="25000"/>
                  </a:sysClr>
                </a:solidFill>
                <a:latin typeface="Century Gothic" panose="020B0502020202020204"/>
              </a:rPr>
              <a:t>Spark</a:t>
            </a:r>
            <a:r>
              <a:rPr lang="fr-FR" b="1" dirty="0">
                <a:solidFill>
                  <a:sysClr val="windowText" lastClr="000000">
                    <a:lumMod val="75000"/>
                    <a:lumOff val="25000"/>
                  </a:sysClr>
                </a:solidFill>
                <a:latin typeface="Century Gothic" panose="020B0502020202020204"/>
              </a:rPr>
              <a:t>: </a:t>
            </a:r>
            <a:endParaRPr kumimoji="0" lang="fr-FR" sz="1800" b="1"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lvl="1">
              <a:buClr>
                <a:srgbClr val="B31166"/>
              </a:buClr>
              <a:buFont typeface="Wingdings" panose="05000000000000000000" pitchFamily="2" charset="2"/>
              <a:buChar char="v"/>
              <a:defRPr/>
            </a:pPr>
            <a:r>
              <a:rPr lang="fr-FR" dirty="0">
                <a:solidFill>
                  <a:sysClr val="windowText" lastClr="000000">
                    <a:lumMod val="75000"/>
                    <a:lumOff val="25000"/>
                  </a:sysClr>
                </a:solidFill>
                <a:latin typeface="Century Gothic" panose="020B0502020202020204"/>
              </a:rPr>
              <a:t>Framework dédié au calcul distribué</a:t>
            </a:r>
          </a:p>
          <a:p>
            <a:pPr lvl="1">
              <a:buClr>
                <a:srgbClr val="B31166"/>
              </a:buClr>
              <a:buFont typeface="Wingdings" panose="05000000000000000000" pitchFamily="2" charset="2"/>
              <a:buChar char="v"/>
              <a:defRPr/>
            </a:pPr>
            <a:r>
              <a:rPr lang="fr-FR" dirty="0">
                <a:solidFill>
                  <a:sysClr val="windowText" lastClr="000000">
                    <a:lumMod val="75000"/>
                    <a:lumOff val="25000"/>
                  </a:sysClr>
                </a:solidFill>
                <a:latin typeface="Century Gothic" panose="020B0502020202020204"/>
              </a:rPr>
              <a:t> Réalisation de calculs sur des </a:t>
            </a:r>
            <a:r>
              <a:rPr lang="fr-FR" sz="1800" dirty="0">
                <a:solidFill>
                  <a:sysClr val="windowText" lastClr="000000">
                    <a:lumMod val="75000"/>
                    <a:lumOff val="25000"/>
                  </a:sysClr>
                </a:solidFill>
                <a:latin typeface="Century Gothic" panose="020B0502020202020204"/>
              </a:rPr>
              <a:t>RDD</a:t>
            </a:r>
            <a:endParaRPr kumimoji="0" lang="fr-FR" sz="1800" b="1"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B31166"/>
              </a:buClr>
              <a:buSzPct val="80000"/>
              <a:buNone/>
              <a:tabLst/>
              <a:defRPr/>
            </a:pPr>
            <a:endParaRPr kumimoji="0" lang="fr-FR" sz="1800" b="1"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fr-FR" sz="1800" b="1"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NLTK</a:t>
            </a:r>
            <a:r>
              <a:rPr kumimoji="0" lang="fr-FR" sz="1800" b="1" i="0" u="none" strike="noStrike" kern="1200" cap="none" spc="0" normalizeH="0" noProof="0" dirty="0">
                <a:ln>
                  <a:noFill/>
                </a:ln>
                <a:solidFill>
                  <a:sysClr val="windowText" lastClr="000000">
                    <a:lumMod val="75000"/>
                    <a:lumOff val="25000"/>
                  </a:sysClr>
                </a:solidFill>
                <a:effectLst/>
                <a:uLnTx/>
                <a:uFillTx/>
                <a:latin typeface="Century Gothic" panose="020B0502020202020204"/>
                <a:ea typeface="+mn-ea"/>
                <a:cs typeface="+mn-cs"/>
              </a:rPr>
              <a:t> </a:t>
            </a:r>
            <a:endParaRPr kumimoji="0" lang="fr-FR" sz="1800" b="1"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742950" marR="0" lvl="1" indent="-285750" algn="l" defTabSz="457200" rtl="0" eaLnBrk="1" fontAlgn="auto" latinLnBrk="0" hangingPunct="1">
              <a:lnSpc>
                <a:spcPct val="100000"/>
              </a:lnSpc>
              <a:spcBef>
                <a:spcPts val="1000"/>
              </a:spcBef>
              <a:spcAft>
                <a:spcPts val="0"/>
              </a:spcAft>
              <a:buClr>
                <a:srgbClr val="B31166"/>
              </a:buClr>
              <a:buSzPct val="80000"/>
              <a:buFont typeface="Wingdings" panose="05000000000000000000" pitchFamily="2" charset="2"/>
              <a:buChar char="v"/>
              <a:tabLst/>
              <a:defRPr/>
            </a:pPr>
            <a:r>
              <a:rPr kumimoji="0" lang="fr-FR" sz="16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Librairie pour manipuler</a:t>
            </a:r>
            <a:r>
              <a:rPr kumimoji="0" lang="fr-FR" sz="1600" b="0" i="0" u="none" strike="noStrike" kern="1200" cap="none" spc="0" normalizeH="0" noProof="0" dirty="0">
                <a:ln>
                  <a:noFill/>
                </a:ln>
                <a:solidFill>
                  <a:sysClr val="windowText" lastClr="000000">
                    <a:lumMod val="75000"/>
                    <a:lumOff val="25000"/>
                  </a:sysClr>
                </a:solidFill>
                <a:effectLst/>
                <a:uLnTx/>
                <a:uFillTx/>
                <a:latin typeface="Century Gothic" panose="020B0502020202020204"/>
                <a:ea typeface="+mn-ea"/>
                <a:cs typeface="+mn-cs"/>
              </a:rPr>
              <a:t> du texte</a:t>
            </a:r>
            <a:endParaRPr kumimoji="0" lang="fr-FR" sz="16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fr-FR"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endParaRPr lang="fr-FR" dirty="0">
              <a:solidFill>
                <a:sysClr val="windowText" lastClr="000000">
                  <a:lumMod val="75000"/>
                  <a:lumOff val="25000"/>
                </a:sysClr>
              </a:solidFill>
              <a:latin typeface="Century Gothic" panose="020B0502020202020204"/>
            </a:endParaRPr>
          </a:p>
          <a:p>
            <a:pPr marL="342900" marR="0" lvl="0" indent="-34290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lang="fr-FR" u="sng" dirty="0">
                <a:solidFill>
                  <a:sysClr val="windowText" lastClr="000000">
                    <a:lumMod val="75000"/>
                    <a:lumOff val="25000"/>
                  </a:sysClr>
                </a:solidFill>
                <a:latin typeface="Century Gothic" panose="020B0502020202020204"/>
              </a:rPr>
              <a:t>Objectifs</a:t>
            </a:r>
            <a:r>
              <a:rPr lang="fr-FR" dirty="0">
                <a:solidFill>
                  <a:sysClr val="windowText" lastClr="000000">
                    <a:lumMod val="75000"/>
                    <a:lumOff val="25000"/>
                  </a:sysClr>
                </a:solidFill>
                <a:latin typeface="Century Gothic" panose="020B0502020202020204"/>
              </a:rPr>
              <a:t>:</a:t>
            </a:r>
            <a:endParaRPr kumimoji="0" lang="fr-FR"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a:p>
            <a:pPr marL="400050" marR="0" lvl="0" indent="-400050" algn="l" defTabSz="457200" rtl="0" eaLnBrk="1" fontAlgn="auto" latinLnBrk="0" hangingPunct="1">
              <a:lnSpc>
                <a:spcPct val="100000"/>
              </a:lnSpc>
              <a:spcBef>
                <a:spcPts val="1000"/>
              </a:spcBef>
              <a:spcAft>
                <a:spcPts val="0"/>
              </a:spcAft>
              <a:buClr>
                <a:srgbClr val="B31166"/>
              </a:buClr>
              <a:buSzPct val="80000"/>
              <a:buFont typeface="+mj-lt"/>
              <a:buAutoNum type="romanLcPeriod"/>
              <a:tabLst/>
              <a:defRPr/>
            </a:pPr>
            <a:r>
              <a:rPr lang="fr-FR" dirty="0">
                <a:solidFill>
                  <a:sysClr val="windowText" lastClr="000000">
                    <a:lumMod val="75000"/>
                    <a:lumOff val="25000"/>
                  </a:sysClr>
                </a:solidFill>
                <a:latin typeface="Century Gothic" panose="020B0502020202020204"/>
              </a:rPr>
              <a:t>Recherche </a:t>
            </a:r>
            <a:r>
              <a:rPr lang="fr-FR" dirty="0" smtClean="0">
                <a:solidFill>
                  <a:sysClr val="windowText" lastClr="000000">
                    <a:lumMod val="75000"/>
                    <a:lumOff val="25000"/>
                  </a:sysClr>
                </a:solidFill>
                <a:latin typeface="Century Gothic" panose="020B0502020202020204"/>
              </a:rPr>
              <a:t>les termes </a:t>
            </a:r>
            <a:r>
              <a:rPr lang="fr-FR" dirty="0">
                <a:solidFill>
                  <a:sysClr val="windowText" lastClr="000000">
                    <a:lumMod val="75000"/>
                    <a:lumOff val="25000"/>
                  </a:sysClr>
                </a:solidFill>
                <a:latin typeface="Century Gothic" panose="020B0502020202020204"/>
              </a:rPr>
              <a:t>les</a:t>
            </a:r>
          </a:p>
          <a:p>
            <a:pPr marL="400050" marR="0" lvl="0" indent="-400050" algn="l" defTabSz="457200" rtl="0" eaLnBrk="1" fontAlgn="auto" latinLnBrk="0" hangingPunct="1">
              <a:lnSpc>
                <a:spcPct val="100000"/>
              </a:lnSpc>
              <a:spcBef>
                <a:spcPts val="1000"/>
              </a:spcBef>
              <a:spcAft>
                <a:spcPts val="0"/>
              </a:spcAft>
              <a:buClr>
                <a:srgbClr val="B31166"/>
              </a:buClr>
              <a:buSzPct val="80000"/>
              <a:buNone/>
              <a:tabLst/>
              <a:defRPr/>
            </a:pPr>
            <a:r>
              <a:rPr lang="fr-FR" dirty="0" smtClean="0">
                <a:solidFill>
                  <a:sysClr val="windowText" lastClr="000000">
                    <a:lumMod val="75000"/>
                    <a:lumOff val="25000"/>
                  </a:sysClr>
                </a:solidFill>
                <a:latin typeface="Century Gothic" panose="020B0502020202020204"/>
              </a:rPr>
              <a:t>      </a:t>
            </a:r>
            <a:r>
              <a:rPr lang="fr-FR" dirty="0">
                <a:solidFill>
                  <a:sysClr val="windowText" lastClr="000000">
                    <a:lumMod val="75000"/>
                    <a:lumOff val="25000"/>
                  </a:sysClr>
                </a:solidFill>
                <a:latin typeface="Century Gothic" panose="020B0502020202020204"/>
              </a:rPr>
              <a:t>plus cités : Thématiques/mots </a:t>
            </a:r>
            <a:r>
              <a:rPr lang="fr-FR" dirty="0" smtClean="0">
                <a:solidFill>
                  <a:sysClr val="windowText" lastClr="000000">
                    <a:lumMod val="75000"/>
                    <a:lumOff val="25000"/>
                  </a:sysClr>
                </a:solidFill>
                <a:latin typeface="Century Gothic" panose="020B0502020202020204"/>
              </a:rPr>
              <a:t>clés</a:t>
            </a:r>
            <a:endParaRPr lang="fr-FR" dirty="0">
              <a:solidFill>
                <a:sysClr val="windowText" lastClr="000000">
                  <a:lumMod val="75000"/>
                  <a:lumOff val="25000"/>
                </a:sysClr>
              </a:solidFill>
              <a:latin typeface="Century Gothic" panose="020B0502020202020204"/>
            </a:endParaRPr>
          </a:p>
          <a:p>
            <a:pPr marL="400050" marR="0" lvl="0" indent="-400050" algn="l" defTabSz="457200" rtl="0" eaLnBrk="1" fontAlgn="auto" latinLnBrk="0" hangingPunct="1">
              <a:lnSpc>
                <a:spcPct val="100000"/>
              </a:lnSpc>
              <a:spcBef>
                <a:spcPts val="1000"/>
              </a:spcBef>
              <a:spcAft>
                <a:spcPts val="0"/>
              </a:spcAft>
              <a:buClr>
                <a:srgbClr val="B31166"/>
              </a:buClr>
              <a:buSzPct val="80000"/>
              <a:buFont typeface="+mj-lt"/>
              <a:buAutoNum type="romanLcPeriod"/>
              <a:tabLst/>
              <a:defRPr/>
            </a:pPr>
            <a:r>
              <a:rPr lang="fr-FR" dirty="0">
                <a:solidFill>
                  <a:sysClr val="windowText" lastClr="000000">
                    <a:lumMod val="75000"/>
                    <a:lumOff val="25000"/>
                  </a:sysClr>
                </a:solidFill>
                <a:latin typeface="Century Gothic" panose="020B0502020202020204"/>
              </a:rPr>
              <a:t>Analyse de la distribution des fréquences </a:t>
            </a:r>
          </a:p>
          <a:p>
            <a:pPr marL="0" marR="0" lvl="0" indent="0" algn="l" defTabSz="457200" rtl="0" eaLnBrk="1" fontAlgn="auto" latinLnBrk="0" hangingPunct="1">
              <a:lnSpc>
                <a:spcPct val="100000"/>
              </a:lnSpc>
              <a:spcBef>
                <a:spcPts val="1000"/>
              </a:spcBef>
              <a:spcAft>
                <a:spcPts val="0"/>
              </a:spcAft>
              <a:buClr>
                <a:srgbClr val="B31166"/>
              </a:buClr>
              <a:buSzPct val="80000"/>
              <a:buNone/>
              <a:tabLst/>
              <a:defRPr/>
            </a:pPr>
            <a:r>
              <a:rPr lang="fr-FR" dirty="0">
                <a:solidFill>
                  <a:sysClr val="windowText" lastClr="000000">
                    <a:lumMod val="75000"/>
                    <a:lumOff val="25000"/>
                  </a:sysClr>
                </a:solidFill>
                <a:latin typeface="Century Gothic" panose="020B0502020202020204"/>
              </a:rPr>
              <a:t>d’apparition des mots clé par rapport à la date.</a:t>
            </a:r>
          </a:p>
          <a:p>
            <a:pPr marL="400050" marR="0" lvl="0" indent="-400050" algn="l" defTabSz="457200" rtl="0" eaLnBrk="1" fontAlgn="auto" latinLnBrk="0" hangingPunct="1">
              <a:lnSpc>
                <a:spcPct val="100000"/>
              </a:lnSpc>
              <a:spcBef>
                <a:spcPts val="1000"/>
              </a:spcBef>
              <a:spcAft>
                <a:spcPts val="0"/>
              </a:spcAft>
              <a:buClr>
                <a:srgbClr val="B31166"/>
              </a:buClr>
              <a:buSzPct val="80000"/>
              <a:buFont typeface="+mj-lt"/>
              <a:buAutoNum type="romanLcPeriod"/>
              <a:tabLst/>
              <a:defRPr/>
            </a:pPr>
            <a:endParaRPr kumimoji="0" lang="fr-FR"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pic>
        <p:nvPicPr>
          <p:cNvPr id="28" name="Image 27"/>
          <p:cNvPicPr>
            <a:picLocks noChangeAspect="1"/>
          </p:cNvPicPr>
          <p:nvPr/>
        </p:nvPicPr>
        <p:blipFill>
          <a:blip r:embed="rId5"/>
          <a:stretch>
            <a:fillRect/>
          </a:stretch>
        </p:blipFill>
        <p:spPr>
          <a:xfrm>
            <a:off x="7886040" y="65500"/>
            <a:ext cx="1250412" cy="93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Image 28"/>
          <p:cNvPicPr>
            <a:picLocks noChangeAspect="1"/>
          </p:cNvPicPr>
          <p:nvPr/>
        </p:nvPicPr>
        <p:blipFill>
          <a:blip r:embed="rId6"/>
          <a:stretch>
            <a:fillRect/>
          </a:stretch>
        </p:blipFill>
        <p:spPr>
          <a:xfrm>
            <a:off x="7201464" y="185723"/>
            <a:ext cx="657292" cy="682014"/>
          </a:xfrm>
          <a:prstGeom prst="rect">
            <a:avLst/>
          </a:prstGeom>
        </p:spPr>
      </p:pic>
      <p:pic>
        <p:nvPicPr>
          <p:cNvPr id="11"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633561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smtClean="0">
                <a:solidFill>
                  <a:srgbClr val="002060"/>
                </a:solidFill>
              </a:rPr>
              <a:t>Plan</a:t>
            </a:r>
            <a:endParaRPr lang="fr-FR" sz="2400" b="1" dirty="0">
              <a:solidFill>
                <a:srgbClr val="002060"/>
              </a:solidFill>
            </a:endParaRPr>
          </a:p>
        </p:txBody>
      </p:sp>
      <p:sp>
        <p:nvSpPr>
          <p:cNvPr id="10" name="Oval 9"/>
          <p:cNvSpPr/>
          <p:nvPr/>
        </p:nvSpPr>
        <p:spPr>
          <a:xfrm>
            <a:off x="1943708" y="1961679"/>
            <a:ext cx="576064" cy="576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6"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492597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279962"/>
            <a:ext cx="7772400" cy="817561"/>
          </a:xfrm>
        </p:spPr>
        <p:txBody>
          <a:bodyPr>
            <a:normAutofit/>
          </a:bodyPr>
          <a:lstStyle/>
          <a:p>
            <a:r>
              <a:rPr lang="fr-FR" sz="2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Analyse des données : Analyse des sentiments </a:t>
            </a:r>
            <a:endParaRPr lang="en-US" sz="2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7" name="Image 6"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6" name="Image 25"/>
          <p:cNvPicPr>
            <a:picLocks noChangeAspect="1"/>
          </p:cNvPicPr>
          <p:nvPr/>
        </p:nvPicPr>
        <p:blipFill>
          <a:blip r:embed="rId3"/>
          <a:stretch>
            <a:fillRect/>
          </a:stretch>
        </p:blipFill>
        <p:spPr>
          <a:xfrm>
            <a:off x="7790551" y="354462"/>
            <a:ext cx="1250412" cy="620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 1"/>
          <p:cNvPicPr>
            <a:picLocks noChangeAspect="1"/>
          </p:cNvPicPr>
          <p:nvPr/>
        </p:nvPicPr>
        <p:blipFill rotWithShape="1">
          <a:blip r:embed="rId4"/>
          <a:srcRect l="2824" r="743"/>
          <a:stretch/>
        </p:blipFill>
        <p:spPr>
          <a:xfrm>
            <a:off x="1907704" y="1880828"/>
            <a:ext cx="5300493" cy="1312859"/>
          </a:xfrm>
          <a:prstGeom prst="rect">
            <a:avLst/>
          </a:prstGeom>
        </p:spPr>
      </p:pic>
      <p:pic>
        <p:nvPicPr>
          <p:cNvPr id="3" name="Image 2"/>
          <p:cNvPicPr>
            <a:picLocks noChangeAspect="1"/>
          </p:cNvPicPr>
          <p:nvPr/>
        </p:nvPicPr>
        <p:blipFill>
          <a:blip r:embed="rId5"/>
          <a:stretch>
            <a:fillRect/>
          </a:stretch>
        </p:blipFill>
        <p:spPr>
          <a:xfrm>
            <a:off x="3815916" y="3429000"/>
            <a:ext cx="1512168" cy="3096344"/>
          </a:xfrm>
          <a:prstGeom prst="rect">
            <a:avLst/>
          </a:prstGeom>
        </p:spPr>
      </p:pic>
      <p:sp>
        <p:nvSpPr>
          <p:cNvPr id="4" name="Rectangle : coins arrondis 3"/>
          <p:cNvSpPr/>
          <p:nvPr/>
        </p:nvSpPr>
        <p:spPr>
          <a:xfrm>
            <a:off x="138904" y="2042788"/>
            <a:ext cx="1691680" cy="914400"/>
          </a:xfrm>
          <a:prstGeom prst="roundRect">
            <a:avLst/>
          </a:prstGeom>
          <a:solidFill>
            <a:schemeClr val="accent1"/>
          </a:solidFill>
          <a:ln>
            <a:no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a:t>Opinions</a:t>
            </a:r>
          </a:p>
          <a:p>
            <a:pPr algn="ctr"/>
            <a:r>
              <a:rPr lang="fr-FR" sz="1400" dirty="0"/>
              <a:t>(Commentaires /statuts) </a:t>
            </a:r>
          </a:p>
        </p:txBody>
      </p:sp>
      <p:sp>
        <p:nvSpPr>
          <p:cNvPr id="33" name="Rectangle : coins arrondis 32"/>
          <p:cNvSpPr/>
          <p:nvPr/>
        </p:nvSpPr>
        <p:spPr>
          <a:xfrm>
            <a:off x="7267147" y="1981159"/>
            <a:ext cx="1691680" cy="914400"/>
          </a:xfrm>
          <a:prstGeom prst="roundRect">
            <a:avLst/>
          </a:prstGeom>
          <a:solidFill>
            <a:schemeClr val="accent1"/>
          </a:solidFill>
          <a:ln>
            <a:no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a:t>Score de polarité</a:t>
            </a:r>
          </a:p>
          <a:p>
            <a:pPr algn="ctr"/>
            <a:r>
              <a:rPr lang="fr-FR" sz="1400" dirty="0"/>
              <a:t>(+,-,0)</a:t>
            </a:r>
          </a:p>
        </p:txBody>
      </p:sp>
      <p:sp>
        <p:nvSpPr>
          <p:cNvPr id="34" name="Nuage 33"/>
          <p:cNvSpPr/>
          <p:nvPr/>
        </p:nvSpPr>
        <p:spPr>
          <a:xfrm>
            <a:off x="1907704" y="5445224"/>
            <a:ext cx="1691680" cy="914400"/>
          </a:xfrm>
          <a:prstGeom prst="cloud">
            <a:avLst/>
          </a:prstGeom>
          <a:solidFill>
            <a:schemeClr val="tx2">
              <a:lumMod val="50000"/>
              <a:lumOff val="50000"/>
            </a:schemeClr>
          </a:solidFill>
          <a:ln>
            <a:no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a:t>Machine </a:t>
            </a:r>
            <a:r>
              <a:rPr lang="fr-FR" sz="1800" dirty="0" err="1"/>
              <a:t>learning</a:t>
            </a:r>
            <a:endParaRPr lang="fr-FR" sz="1800" dirty="0"/>
          </a:p>
        </p:txBody>
      </p:sp>
      <p:sp>
        <p:nvSpPr>
          <p:cNvPr id="5" name="Parchemin : vertical 4"/>
          <p:cNvSpPr/>
          <p:nvPr/>
        </p:nvSpPr>
        <p:spPr>
          <a:xfrm>
            <a:off x="5341918" y="3592452"/>
            <a:ext cx="3532996" cy="1468232"/>
          </a:xfrm>
          <a:prstGeom prst="verticalScroll">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Arial" panose="020B0604020202020204" pitchFamily="34" charset="0"/>
              <a:buChar char="•"/>
            </a:pPr>
            <a:r>
              <a:rPr lang="fr-FR" sz="1400" dirty="0"/>
              <a:t>Génération d’un </a:t>
            </a:r>
            <a:r>
              <a:rPr lang="fr-FR" sz="1400" dirty="0" smtClean="0"/>
              <a:t>dictionnaire de donnes </a:t>
            </a:r>
            <a:endParaRPr lang="fr-FR" sz="1400" dirty="0"/>
          </a:p>
          <a:p>
            <a:pPr marL="342900" indent="-342900">
              <a:buFont typeface="Arial" panose="020B0604020202020204" pitchFamily="34" charset="0"/>
              <a:buChar char="•"/>
            </a:pPr>
            <a:r>
              <a:rPr lang="fr-FR" sz="1400" dirty="0"/>
              <a:t>Classification des commentaires </a:t>
            </a:r>
          </a:p>
          <a:p>
            <a:pPr marL="342900" indent="-342900">
              <a:buFont typeface="Arial" panose="020B0604020202020204" pitchFamily="34" charset="0"/>
              <a:buChar char="•"/>
            </a:pPr>
            <a:r>
              <a:rPr lang="fr-FR" sz="1400" dirty="0"/>
              <a:t>Analyse des sentiments</a:t>
            </a:r>
          </a:p>
        </p:txBody>
      </p:sp>
      <p:pic>
        <p:nvPicPr>
          <p:cNvPr id="12" name="Picture 2"/>
          <p:cNvPicPr>
            <a:picLocks noChangeAspect="1" noChangeArrowheads="1"/>
          </p:cNvPicPr>
          <p:nvPr/>
        </p:nvPicPr>
        <p:blipFill>
          <a:blip r:embed="rId6"/>
          <a:srcRect/>
          <a:stretch>
            <a:fillRect/>
          </a:stretch>
        </p:blipFill>
        <p:spPr bwMode="auto">
          <a:xfrm>
            <a:off x="5580112" y="5409220"/>
            <a:ext cx="1477223" cy="1116124"/>
          </a:xfrm>
          <a:prstGeom prst="rect">
            <a:avLst/>
          </a:prstGeom>
          <a:noFill/>
          <a:ln w="9525">
            <a:noFill/>
            <a:miter lim="800000"/>
            <a:headEnd/>
            <a:tailEnd/>
          </a:ln>
        </p:spPr>
      </p:pic>
      <p:sp>
        <p:nvSpPr>
          <p:cNvPr id="13" name="Rectangle 12"/>
          <p:cNvSpPr/>
          <p:nvPr/>
        </p:nvSpPr>
        <p:spPr>
          <a:xfrm>
            <a:off x="5341918" y="6376917"/>
            <a:ext cx="2557110" cy="461665"/>
          </a:xfrm>
          <a:prstGeom prst="rect">
            <a:avLst/>
          </a:prstGeom>
        </p:spPr>
        <p:txBody>
          <a:bodyPr wrap="none">
            <a:spAutoFit/>
          </a:bodyPr>
          <a:lstStyle/>
          <a:p>
            <a:r>
              <a:rPr lang="fr-FR" sz="1400" b="1" dirty="0" smtClean="0">
                <a:solidFill>
                  <a:srgbClr val="002060"/>
                </a:solidFill>
              </a:rPr>
              <a:t>Dictionnaire</a:t>
            </a:r>
            <a:r>
              <a:rPr lang="fr-FR" b="1" dirty="0" smtClean="0">
                <a:solidFill>
                  <a:srgbClr val="002060"/>
                </a:solidFill>
              </a:rPr>
              <a:t> </a:t>
            </a:r>
            <a:r>
              <a:rPr lang="fr-FR" sz="1400" b="1" dirty="0" smtClean="0">
                <a:solidFill>
                  <a:srgbClr val="002060"/>
                </a:solidFill>
              </a:rPr>
              <a:t>des</a:t>
            </a:r>
            <a:r>
              <a:rPr lang="fr-FR" b="1" dirty="0" smtClean="0">
                <a:solidFill>
                  <a:srgbClr val="002060"/>
                </a:solidFill>
              </a:rPr>
              <a:t> </a:t>
            </a:r>
            <a:r>
              <a:rPr lang="fr-FR" sz="1400" b="1" dirty="0" smtClean="0">
                <a:solidFill>
                  <a:srgbClr val="002060"/>
                </a:solidFill>
              </a:rPr>
              <a:t>mots</a:t>
            </a:r>
            <a:r>
              <a:rPr lang="fr-FR" b="1" dirty="0" smtClean="0">
                <a:solidFill>
                  <a:srgbClr val="002060"/>
                </a:solidFill>
              </a:rPr>
              <a:t> </a:t>
            </a:r>
            <a:r>
              <a:rPr lang="fr-FR" sz="1400" b="1" dirty="0" smtClean="0">
                <a:solidFill>
                  <a:srgbClr val="002060"/>
                </a:solidFill>
              </a:rPr>
              <a:t>clés</a:t>
            </a:r>
          </a:p>
        </p:txBody>
      </p:sp>
      <p:pic>
        <p:nvPicPr>
          <p:cNvPr id="14"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7610448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smtClean="0">
                <a:solidFill>
                  <a:srgbClr val="002060"/>
                </a:solidFill>
              </a:rPr>
              <a:t>Plan</a:t>
            </a:r>
            <a:endParaRPr lang="fr-FR" sz="2400" b="1" dirty="0">
              <a:solidFill>
                <a:srgbClr val="002060"/>
              </a:solidFill>
            </a:endParaRPr>
          </a:p>
        </p:txBody>
      </p:sp>
      <p:sp>
        <p:nvSpPr>
          <p:cNvPr id="10" name="Oval 9"/>
          <p:cNvSpPr/>
          <p:nvPr/>
        </p:nvSpPr>
        <p:spPr>
          <a:xfrm>
            <a:off x="1943708" y="1961679"/>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3"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9806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RESULTATS</a:t>
            </a:r>
            <a:endParaRPr lang="en-US" b="1" dirty="0"/>
          </a:p>
        </p:txBody>
      </p:sp>
      <p:grpSp>
        <p:nvGrpSpPr>
          <p:cNvPr id="3" name="Group 156"/>
          <p:cNvGrpSpPr/>
          <p:nvPr/>
        </p:nvGrpSpPr>
        <p:grpSpPr>
          <a:xfrm>
            <a:off x="640450" y="1170511"/>
            <a:ext cx="2560869" cy="1511345"/>
            <a:chOff x="640449" y="313260"/>
            <a:chExt cx="2560869" cy="1511345"/>
          </a:xfrm>
        </p:grpSpPr>
        <p:sp>
          <p:nvSpPr>
            <p:cNvPr id="6" name="Rounded Rectangle 5"/>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Rounded Rectangle 6"/>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 name="Rounded Rectangle 7"/>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640080" bIns="0" rtlCol="0" anchor="ctr"/>
            <a:lstStyle/>
            <a:p>
              <a:pPr algn="ctr"/>
              <a:r>
                <a:rPr lang="fr-FR" sz="1400" dirty="0" smtClean="0">
                  <a:solidFill>
                    <a:srgbClr val="FFFFFF"/>
                  </a:solidFill>
                </a:rPr>
                <a:t>DATA COLLECTION</a:t>
              </a:r>
              <a:endParaRPr lang="en-US" sz="1400" dirty="0"/>
            </a:p>
          </p:txBody>
        </p:sp>
        <p:sp>
          <p:nvSpPr>
            <p:cNvPr id="12" name="Oval 11"/>
            <p:cNvSpPr/>
            <p:nvPr/>
          </p:nvSpPr>
          <p:spPr>
            <a:xfrm>
              <a:off x="2670368" y="1108698"/>
              <a:ext cx="374532" cy="37752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01</a:t>
              </a:r>
            </a:p>
          </p:txBody>
        </p:sp>
      </p:grpSp>
      <p:sp>
        <p:nvSpPr>
          <p:cNvPr id="46" name="Rectangle 45"/>
          <p:cNvSpPr/>
          <p:nvPr/>
        </p:nvSpPr>
        <p:spPr>
          <a:xfrm>
            <a:off x="873443" y="3387353"/>
            <a:ext cx="1074051" cy="150682"/>
          </a:xfrm>
          <a:prstGeom prst="rect">
            <a:avLst/>
          </a:prstGeom>
        </p:spPr>
        <p:txBody>
          <a:bodyPr wrap="square" lIns="0" tIns="0" rIns="0" bIns="0">
            <a:spAutoFit/>
          </a:bodyPr>
          <a:lstStyle/>
          <a:p>
            <a:pPr>
              <a:lnSpc>
                <a:spcPct val="89000"/>
              </a:lnSpc>
            </a:pPr>
            <a:r>
              <a:rPr lang="en-US" sz="1100" smtClean="0"/>
              <a:t>X</a:t>
            </a:r>
            <a:endParaRPr lang="en-US" sz="1100" dirty="0" smtClean="0"/>
          </a:p>
        </p:txBody>
      </p:sp>
      <p:grpSp>
        <p:nvGrpSpPr>
          <p:cNvPr id="4" name="Group 157"/>
          <p:cNvGrpSpPr/>
          <p:nvPr/>
        </p:nvGrpSpPr>
        <p:grpSpPr>
          <a:xfrm>
            <a:off x="2020559" y="1811377"/>
            <a:ext cx="2560869" cy="1511345"/>
            <a:chOff x="2020559" y="954126"/>
            <a:chExt cx="2560869" cy="1511345"/>
          </a:xfrm>
        </p:grpSpPr>
        <p:sp>
          <p:nvSpPr>
            <p:cNvPr id="69" name="Rounded Rectangle 68"/>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0" name="Rounded Rectangle 69"/>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1" name="Rounded Rectangle 70"/>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smtClean="0">
                  <a:solidFill>
                    <a:srgbClr val="FFFFFF"/>
                  </a:solidFill>
                </a:rPr>
                <a:t>ANALYSE</a:t>
              </a:r>
              <a:endParaRPr lang="en-US" sz="1400" dirty="0"/>
            </a:p>
          </p:txBody>
        </p:sp>
        <p:sp useBgFill="1">
          <p:nvSpPr>
            <p:cNvPr id="72" name="Oval 71"/>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02</a:t>
              </a:r>
            </a:p>
          </p:txBody>
        </p:sp>
      </p:grpSp>
      <p:grpSp>
        <p:nvGrpSpPr>
          <p:cNvPr id="5" name="Group 158"/>
          <p:cNvGrpSpPr/>
          <p:nvPr/>
        </p:nvGrpSpPr>
        <p:grpSpPr>
          <a:xfrm>
            <a:off x="3397251" y="2459561"/>
            <a:ext cx="3672284" cy="1511345"/>
            <a:chOff x="3397250" y="1602310"/>
            <a:chExt cx="3672284" cy="1511345"/>
          </a:xfrm>
        </p:grpSpPr>
        <p:sp>
          <p:nvSpPr>
            <p:cNvPr id="73" name="Rounded Rectangle 72"/>
            <p:cNvSpPr/>
            <p:nvPr/>
          </p:nvSpPr>
          <p:spPr>
            <a:xfrm rot="2700000">
              <a:off x="5743060" y="2059510"/>
              <a:ext cx="1325880"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4" name="Rounded Rectangle 73"/>
            <p:cNvSpPr/>
            <p:nvPr/>
          </p:nvSpPr>
          <p:spPr>
            <a:xfrm rot="8100000">
              <a:off x="5747728" y="2702175"/>
              <a:ext cx="1321806"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5" name="Rounded Rectangle 74"/>
            <p:cNvSpPr/>
            <p:nvPr/>
          </p:nvSpPr>
          <p:spPr>
            <a:xfrm>
              <a:off x="3397250" y="2380772"/>
              <a:ext cx="3538317"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smtClean="0">
                  <a:solidFill>
                    <a:srgbClr val="FFFFFF"/>
                  </a:solidFill>
                </a:rPr>
                <a:t>VISUALISATION</a:t>
              </a:r>
              <a:endParaRPr lang="en-US" sz="1400" dirty="0"/>
            </a:p>
          </p:txBody>
        </p:sp>
        <p:sp useBgFill="1">
          <p:nvSpPr>
            <p:cNvPr id="76" name="Oval 75"/>
            <p:cNvSpPr/>
            <p:nvPr/>
          </p:nvSpPr>
          <p:spPr>
            <a:xfrm>
              <a:off x="6538584" y="239774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03</a:t>
              </a:r>
            </a:p>
          </p:txBody>
        </p:sp>
      </p:grpSp>
      <p:grpSp>
        <p:nvGrpSpPr>
          <p:cNvPr id="9" name="Group 159"/>
          <p:cNvGrpSpPr/>
          <p:nvPr/>
        </p:nvGrpSpPr>
        <p:grpSpPr>
          <a:xfrm>
            <a:off x="5888776" y="3125345"/>
            <a:ext cx="2905537" cy="1511345"/>
            <a:chOff x="5544107" y="2243176"/>
            <a:chExt cx="2905537" cy="1511345"/>
          </a:xfrm>
        </p:grpSpPr>
        <p:sp>
          <p:nvSpPr>
            <p:cNvPr id="77" name="Rounded Rectangle 76"/>
            <p:cNvSpPr/>
            <p:nvPr/>
          </p:nvSpPr>
          <p:spPr>
            <a:xfrm rot="2700000">
              <a:off x="7123170" y="2700376"/>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8" name="Rounded Rectangle 77"/>
            <p:cNvSpPr/>
            <p:nvPr/>
          </p:nvSpPr>
          <p:spPr>
            <a:xfrm rot="8100000">
              <a:off x="7127838" y="3343041"/>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9" name="Rounded Rectangle 78"/>
            <p:cNvSpPr/>
            <p:nvPr/>
          </p:nvSpPr>
          <p:spPr>
            <a:xfrm>
              <a:off x="5544107" y="3021638"/>
              <a:ext cx="277157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smtClean="0">
                  <a:solidFill>
                    <a:srgbClr val="FFFFFF"/>
                  </a:solidFill>
                </a:rPr>
                <a:t>SITE WEB</a:t>
              </a:r>
              <a:endParaRPr lang="en-US" sz="1400" dirty="0"/>
            </a:p>
          </p:txBody>
        </p:sp>
        <p:sp useBgFill="1">
          <p:nvSpPr>
            <p:cNvPr id="80" name="Oval 79"/>
            <p:cNvSpPr/>
            <p:nvPr/>
          </p:nvSpPr>
          <p:spPr>
            <a:xfrm>
              <a:off x="7918694" y="303861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04</a:t>
              </a:r>
            </a:p>
          </p:txBody>
        </p:sp>
      </p:grpSp>
      <p:grpSp>
        <p:nvGrpSpPr>
          <p:cNvPr id="10" name="Group 149"/>
          <p:cNvGrpSpPr/>
          <p:nvPr/>
        </p:nvGrpSpPr>
        <p:grpSpPr>
          <a:xfrm>
            <a:off x="6638041" y="4462030"/>
            <a:ext cx="726878" cy="726282"/>
            <a:chOff x="0" y="-1971675"/>
            <a:chExt cx="1939925" cy="1938338"/>
          </a:xfrm>
        </p:grpSpPr>
        <p:sp>
          <p:nvSpPr>
            <p:cNvPr id="125"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 name="Group 146"/>
            <p:cNvGrpSpPr/>
            <p:nvPr/>
          </p:nvGrpSpPr>
          <p:grpSpPr>
            <a:xfrm>
              <a:off x="279400" y="-1397000"/>
              <a:ext cx="1387475" cy="788988"/>
              <a:chOff x="279400" y="-1397000"/>
              <a:chExt cx="1387475" cy="788988"/>
            </a:xfrm>
          </p:grpSpPr>
          <p:sp>
            <p:nvSpPr>
              <p:cNvPr id="127"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52"/>
          <p:cNvGrpSpPr/>
          <p:nvPr/>
        </p:nvGrpSpPr>
        <p:grpSpPr>
          <a:xfrm>
            <a:off x="2537785" y="3143457"/>
            <a:ext cx="726878" cy="728662"/>
            <a:chOff x="7204075" y="-1846263"/>
            <a:chExt cx="1939925" cy="1944688"/>
          </a:xfrm>
        </p:grpSpPr>
        <p:sp>
          <p:nvSpPr>
            <p:cNvPr id="123" name="Oval 59"/>
            <p:cNvSpPr>
              <a:spLocks noChangeArrowheads="1"/>
            </p:cNvSpPr>
            <p:nvPr/>
          </p:nvSpPr>
          <p:spPr bwMode="auto">
            <a:xfrm>
              <a:off x="7204075" y="-1846263"/>
              <a:ext cx="1939925" cy="19446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4" name="Group 148"/>
            <p:cNvGrpSpPr/>
            <p:nvPr/>
          </p:nvGrpSpPr>
          <p:grpSpPr>
            <a:xfrm>
              <a:off x="7519988" y="-1506538"/>
              <a:ext cx="1312862" cy="1265238"/>
              <a:chOff x="7519988" y="-1506538"/>
              <a:chExt cx="1312862" cy="1265238"/>
            </a:xfrm>
          </p:grpSpPr>
          <p:sp>
            <p:nvSpPr>
              <p:cNvPr id="13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51"/>
          <p:cNvGrpSpPr/>
          <p:nvPr/>
        </p:nvGrpSpPr>
        <p:grpSpPr>
          <a:xfrm>
            <a:off x="1047922" y="2490805"/>
            <a:ext cx="725094" cy="728662"/>
            <a:chOff x="5137150" y="-1846263"/>
            <a:chExt cx="1935163" cy="1944688"/>
          </a:xfrm>
        </p:grpSpPr>
        <p:sp>
          <p:nvSpPr>
            <p:cNvPr id="124" name="Oval 60"/>
            <p:cNvSpPr>
              <a:spLocks noChangeArrowheads="1"/>
            </p:cNvSpPr>
            <p:nvPr/>
          </p:nvSpPr>
          <p:spPr bwMode="auto">
            <a:xfrm>
              <a:off x="5137150" y="-1846263"/>
              <a:ext cx="1935163" cy="194468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47"/>
            <p:cNvGrpSpPr/>
            <p:nvPr/>
          </p:nvGrpSpPr>
          <p:grpSpPr>
            <a:xfrm>
              <a:off x="5526088" y="-1517650"/>
              <a:ext cx="1158875" cy="1292225"/>
              <a:chOff x="5526088" y="-1517650"/>
              <a:chExt cx="1158875" cy="1292225"/>
            </a:xfrm>
          </p:grpSpPr>
          <p:sp>
            <p:nvSpPr>
              <p:cNvPr id="136"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50"/>
          <p:cNvGrpSpPr/>
          <p:nvPr/>
        </p:nvGrpSpPr>
        <p:grpSpPr>
          <a:xfrm>
            <a:off x="4475060" y="3796051"/>
            <a:ext cx="725092" cy="726282"/>
            <a:chOff x="2552700" y="-1971675"/>
            <a:chExt cx="1935163" cy="1938338"/>
          </a:xfrm>
        </p:grpSpPr>
        <p:sp>
          <p:nvSpPr>
            <p:cNvPr id="126"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45"/>
            <p:cNvGrpSpPr/>
            <p:nvPr/>
          </p:nvGrpSpPr>
          <p:grpSpPr>
            <a:xfrm>
              <a:off x="2908300" y="-1620838"/>
              <a:ext cx="1228725" cy="1236663"/>
              <a:chOff x="2908300" y="-1620838"/>
              <a:chExt cx="1228725" cy="1236663"/>
            </a:xfrm>
          </p:grpSpPr>
          <p:sp>
            <p:nvSpPr>
              <p:cNvPr id="14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4" name="Rectangle 153"/>
          <p:cNvSpPr/>
          <p:nvPr/>
        </p:nvSpPr>
        <p:spPr>
          <a:xfrm>
            <a:off x="2310801" y="4025260"/>
            <a:ext cx="1131475" cy="150682"/>
          </a:xfrm>
          <a:prstGeom prst="rect">
            <a:avLst/>
          </a:prstGeom>
        </p:spPr>
        <p:txBody>
          <a:bodyPr wrap="square" lIns="0" tIns="0" rIns="0" bIns="0">
            <a:spAutoFit/>
          </a:bodyPr>
          <a:lstStyle/>
          <a:p>
            <a:pPr>
              <a:lnSpc>
                <a:spcPct val="89000"/>
              </a:lnSpc>
            </a:pPr>
            <a:r>
              <a:rPr lang="en-US" sz="1100" dirty="0" smtClean="0"/>
              <a:t>X</a:t>
            </a:r>
            <a:endParaRPr lang="en-US" sz="1100" dirty="0"/>
          </a:p>
        </p:txBody>
      </p:sp>
      <p:sp>
        <p:nvSpPr>
          <p:cNvPr id="155" name="Rectangle 154"/>
          <p:cNvSpPr/>
          <p:nvPr/>
        </p:nvSpPr>
        <p:spPr>
          <a:xfrm>
            <a:off x="3800181" y="4657335"/>
            <a:ext cx="2074850" cy="150682"/>
          </a:xfrm>
          <a:prstGeom prst="rect">
            <a:avLst/>
          </a:prstGeom>
        </p:spPr>
        <p:txBody>
          <a:bodyPr wrap="square" lIns="0" tIns="0" rIns="0" bIns="0">
            <a:spAutoFit/>
          </a:bodyPr>
          <a:lstStyle/>
          <a:p>
            <a:pPr>
              <a:lnSpc>
                <a:spcPct val="89000"/>
              </a:lnSpc>
            </a:pPr>
            <a:r>
              <a:rPr lang="en-US" sz="1100" dirty="0" smtClean="0"/>
              <a:t>X</a:t>
            </a:r>
            <a:endParaRPr lang="en-US" sz="1100" dirty="0"/>
          </a:p>
        </p:txBody>
      </p:sp>
      <p:sp>
        <p:nvSpPr>
          <p:cNvPr id="156" name="Rectangle 155"/>
          <p:cNvSpPr/>
          <p:nvPr/>
        </p:nvSpPr>
        <p:spPr>
          <a:xfrm>
            <a:off x="5986520" y="5284085"/>
            <a:ext cx="2029919" cy="150682"/>
          </a:xfrm>
          <a:prstGeom prst="rect">
            <a:avLst/>
          </a:prstGeom>
        </p:spPr>
        <p:txBody>
          <a:bodyPr wrap="square" lIns="0" tIns="0" rIns="0" bIns="0">
            <a:spAutoFit/>
          </a:bodyPr>
          <a:lstStyle/>
          <a:p>
            <a:pPr>
              <a:lnSpc>
                <a:spcPct val="89000"/>
              </a:lnSpc>
            </a:pPr>
            <a:r>
              <a:rPr lang="en-US" sz="1100" dirty="0" smtClean="0"/>
              <a:t>X</a:t>
            </a:r>
            <a:endParaRPr lang="en-US" sz="1100" dirty="0"/>
          </a:p>
        </p:txBody>
      </p:sp>
      <p:pic>
        <p:nvPicPr>
          <p:cNvPr id="59" name="Picture 1" descr="G:\projet\slides\Fotolia_52254526_XS-300x200.jpg"/>
          <p:cNvPicPr>
            <a:picLocks noChangeAspect="1" noChangeArrowheads="1"/>
          </p:cNvPicPr>
          <p:nvPr/>
        </p:nvPicPr>
        <p:blipFill>
          <a:blip r:embed="rId2"/>
          <a:srcRect/>
          <a:stretch>
            <a:fillRect/>
          </a:stretch>
        </p:blipFill>
        <p:spPr bwMode="auto">
          <a:xfrm>
            <a:off x="8043002" y="6130611"/>
            <a:ext cx="1063336" cy="708890"/>
          </a:xfrm>
          <a:prstGeom prst="rect">
            <a:avLst/>
          </a:prstGeom>
          <a:noFill/>
        </p:spPr>
      </p:pic>
    </p:spTree>
    <p:extLst>
      <p:ext uri="{BB962C8B-B14F-4D97-AF65-F5344CB8AC3E}">
        <p14:creationId xmlns:p14="http://schemas.microsoft.com/office/powerpoint/2010/main" xmlns="" val="38895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0-#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900" fill="hold"/>
                                        <p:tgtEl>
                                          <p:spTgt spid="4"/>
                                        </p:tgtEl>
                                        <p:attrNameLst>
                                          <p:attrName>ppt_x</p:attrName>
                                        </p:attrNameLst>
                                      </p:cBhvr>
                                      <p:tavLst>
                                        <p:tav tm="0">
                                          <p:val>
                                            <p:strVal val="0-#ppt_w/2"/>
                                          </p:val>
                                        </p:tav>
                                        <p:tav tm="100000">
                                          <p:val>
                                            <p:strVal val="#ppt_x"/>
                                          </p:val>
                                        </p:tav>
                                      </p:tavLst>
                                    </p:anim>
                                    <p:anim calcmode="lin" valueType="num">
                                      <p:cBhvr additive="base">
                                        <p:cTn id="12" dur="9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81818" fill="hold"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100" fill="hold"/>
                                        <p:tgtEl>
                                          <p:spTgt spid="9"/>
                                        </p:tgtEl>
                                        <p:attrNameLst>
                                          <p:attrName>ppt_x</p:attrName>
                                        </p:attrNameLst>
                                      </p:cBhvr>
                                      <p:tavLst>
                                        <p:tav tm="0">
                                          <p:val>
                                            <p:strVal val="0-#ppt_w/2"/>
                                          </p:val>
                                        </p:tav>
                                        <p:tav tm="100000">
                                          <p:val>
                                            <p:strVal val="#ppt_x"/>
                                          </p:val>
                                        </p:tav>
                                      </p:tavLst>
                                    </p:anim>
                                    <p:anim calcmode="lin" valueType="num">
                                      <p:cBhvr additive="base">
                                        <p:cTn id="20" dur="1100" fill="hold"/>
                                        <p:tgtEl>
                                          <p:spTgt spid="9"/>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7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par>
                                <p:cTn id="33" presetID="10" presetClass="entr" presetSubtype="0" fill="hold" nodeType="withEffect">
                                  <p:stCondLst>
                                    <p:cond delay="11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500"/>
                                        <p:tgtEl>
                                          <p:spTgt spid="155"/>
                                        </p:tgtEl>
                                      </p:cBhvr>
                                    </p:animEffect>
                                  </p:childTnLst>
                                </p:cTn>
                              </p:par>
                              <p:par>
                                <p:cTn id="39" presetID="10" presetClass="entr" presetSubtype="0" fill="hold" nodeType="withEffect">
                                  <p:stCondLst>
                                    <p:cond delay="13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54" grpId="0"/>
      <p:bldP spid="155" grpId="0"/>
      <p:bldP spid="1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6" name="Picture 1" descr="G:\projet\slides\Fotolia_52254526_XS-300x200.jpg"/>
          <p:cNvPicPr>
            <a:picLocks noChangeAspect="1" noChangeArrowheads="1"/>
          </p:cNvPicPr>
          <p:nvPr/>
        </p:nvPicPr>
        <p:blipFill>
          <a:blip r:embed="rId3"/>
          <a:srcRect/>
          <a:stretch>
            <a:fillRect/>
          </a:stretch>
        </p:blipFill>
        <p:spPr bwMode="auto">
          <a:xfrm>
            <a:off x="8043002" y="6130611"/>
            <a:ext cx="1063336" cy="708890"/>
          </a:xfrm>
          <a:prstGeom prst="rect">
            <a:avLst/>
          </a:prstGeom>
          <a:noFill/>
        </p:spPr>
      </p:pic>
      <p:sp>
        <p:nvSpPr>
          <p:cNvPr id="7" name="Rectangle 6"/>
          <p:cNvSpPr/>
          <p:nvPr/>
        </p:nvSpPr>
        <p:spPr>
          <a:xfrm>
            <a:off x="2339752" y="288230"/>
            <a:ext cx="1571264" cy="461665"/>
          </a:xfrm>
          <a:prstGeom prst="rect">
            <a:avLst/>
          </a:prstGeom>
        </p:spPr>
        <p:txBody>
          <a:bodyPr wrap="none">
            <a:spAutoFit/>
          </a:bodyPr>
          <a:lstStyle/>
          <a:p>
            <a:r>
              <a:rPr lang="fr-FR" b="1" dirty="0" smtClean="0">
                <a:solidFill>
                  <a:srgbClr val="002060"/>
                </a:solidFill>
              </a:rPr>
              <a:t>Résultats</a:t>
            </a:r>
            <a:endParaRPr lang="fr-FR" dirty="0"/>
          </a:p>
        </p:txBody>
      </p:sp>
      <p:pic>
        <p:nvPicPr>
          <p:cNvPr id="5122" name="Picture 2" descr="C:\Users\Fitec\Desktop\projet\STATISTIQUE-600x300.jpg"/>
          <p:cNvPicPr>
            <a:picLocks noChangeAspect="1" noChangeArrowheads="1"/>
          </p:cNvPicPr>
          <p:nvPr/>
        </p:nvPicPr>
        <p:blipFill>
          <a:blip r:embed="rId4"/>
          <a:srcRect/>
          <a:stretch>
            <a:fillRect/>
          </a:stretch>
        </p:blipFill>
        <p:spPr bwMode="auto">
          <a:xfrm>
            <a:off x="503548" y="1659194"/>
            <a:ext cx="4964162" cy="2482081"/>
          </a:xfrm>
          <a:prstGeom prst="rect">
            <a:avLst/>
          </a:prstGeom>
          <a:noFill/>
        </p:spPr>
      </p:pic>
      <p:pic>
        <p:nvPicPr>
          <p:cNvPr id="5124" name="Picture 4" descr="C:\Users\Fitec\Desktop\projet\clik.jpg">
            <a:hlinkClick r:id="rId5"/>
          </p:cNvPr>
          <p:cNvPicPr>
            <a:picLocks noChangeAspect="1" noChangeArrowheads="1"/>
          </p:cNvPicPr>
          <p:nvPr/>
        </p:nvPicPr>
        <p:blipFill>
          <a:blip r:embed="rId6"/>
          <a:srcRect/>
          <a:stretch>
            <a:fillRect/>
          </a:stretch>
        </p:blipFill>
        <p:spPr bwMode="auto">
          <a:xfrm>
            <a:off x="1511660" y="5121188"/>
            <a:ext cx="638119" cy="902776"/>
          </a:xfrm>
          <a:prstGeom prst="rect">
            <a:avLst/>
          </a:prstGeom>
          <a:noFill/>
        </p:spPr>
      </p:pic>
      <p:sp>
        <p:nvSpPr>
          <p:cNvPr id="13" name="Rectangle 12"/>
          <p:cNvSpPr/>
          <p:nvPr/>
        </p:nvSpPr>
        <p:spPr>
          <a:xfrm>
            <a:off x="2699020" y="4806215"/>
            <a:ext cx="2173993" cy="461665"/>
          </a:xfrm>
          <a:prstGeom prst="rect">
            <a:avLst/>
          </a:prstGeom>
        </p:spPr>
        <p:txBody>
          <a:bodyPr wrap="none">
            <a:spAutoFit/>
          </a:bodyPr>
          <a:lstStyle/>
          <a:p>
            <a:pPr>
              <a:buFont typeface="Wingdings" pitchFamily="2" charset="2"/>
              <a:buChar char="Ø"/>
            </a:pPr>
            <a:r>
              <a:rPr lang="fr-FR" b="1" dirty="0" smtClean="0">
                <a:solidFill>
                  <a:srgbClr val="002060"/>
                </a:solidFill>
                <a:hlinkClick r:id="rId5"/>
              </a:rPr>
              <a:t>Statistiques</a:t>
            </a:r>
            <a:endParaRPr lang="fr-FR" dirty="0"/>
          </a:p>
        </p:txBody>
      </p:sp>
      <p:sp>
        <p:nvSpPr>
          <p:cNvPr id="14" name="Rectangle 13">
            <a:hlinkClick r:id="rId7"/>
          </p:cNvPr>
          <p:cNvSpPr/>
          <p:nvPr/>
        </p:nvSpPr>
        <p:spPr>
          <a:xfrm>
            <a:off x="2699020" y="5438113"/>
            <a:ext cx="3576620" cy="461665"/>
          </a:xfrm>
          <a:prstGeom prst="rect">
            <a:avLst/>
          </a:prstGeom>
        </p:spPr>
        <p:txBody>
          <a:bodyPr wrap="none">
            <a:spAutoFit/>
          </a:bodyPr>
          <a:lstStyle/>
          <a:p>
            <a:pPr>
              <a:buFont typeface="Wingdings" pitchFamily="2" charset="2"/>
              <a:buChar char="Ø"/>
            </a:pPr>
            <a:r>
              <a:rPr lang="fr-FR" b="1" dirty="0" smtClean="0">
                <a:solidFill>
                  <a:srgbClr val="002060"/>
                </a:solidFill>
                <a:hlinkClick r:id="rId7"/>
              </a:rPr>
              <a:t>Résultats e-</a:t>
            </a:r>
            <a:r>
              <a:rPr lang="fr-FR" b="1" dirty="0" err="1" smtClean="0">
                <a:solidFill>
                  <a:srgbClr val="002060"/>
                </a:solidFill>
                <a:hlinkClick r:id="rId7"/>
              </a:rPr>
              <a:t>répuation</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49506" name="Picture 2"/>
          <p:cNvPicPr>
            <a:picLocks noChangeAspect="1" noChangeArrowheads="1"/>
          </p:cNvPicPr>
          <p:nvPr/>
        </p:nvPicPr>
        <p:blipFill>
          <a:blip r:embed="rId3"/>
          <a:srcRect/>
          <a:stretch>
            <a:fillRect/>
          </a:stretch>
        </p:blipFill>
        <p:spPr bwMode="auto">
          <a:xfrm>
            <a:off x="359532" y="1088739"/>
            <a:ext cx="8143164" cy="4604035"/>
          </a:xfrm>
          <a:prstGeom prst="rect">
            <a:avLst/>
          </a:prstGeom>
          <a:noFill/>
          <a:ln w="9525">
            <a:noFill/>
            <a:miter lim="800000"/>
            <a:headEnd/>
            <a:tailEnd/>
          </a:ln>
        </p:spPr>
      </p:pic>
      <p:pic>
        <p:nvPicPr>
          <p:cNvPr id="149507" name="Picture 3"/>
          <p:cNvPicPr>
            <a:picLocks noChangeAspect="1" noChangeArrowheads="1"/>
          </p:cNvPicPr>
          <p:nvPr/>
        </p:nvPicPr>
        <p:blipFill>
          <a:blip r:embed="rId4"/>
          <a:srcRect/>
          <a:stretch>
            <a:fillRect/>
          </a:stretch>
        </p:blipFill>
        <p:spPr bwMode="auto">
          <a:xfrm>
            <a:off x="5831409" y="4509120"/>
            <a:ext cx="3168216" cy="940724"/>
          </a:xfrm>
          <a:prstGeom prst="rect">
            <a:avLst/>
          </a:prstGeom>
          <a:noFill/>
          <a:ln w="9525">
            <a:noFill/>
            <a:miter lim="800000"/>
            <a:headEnd/>
            <a:tailEnd/>
          </a:ln>
        </p:spPr>
      </p:pic>
      <p:pic>
        <p:nvPicPr>
          <p:cNvPr id="6"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
        <p:nvSpPr>
          <p:cNvPr id="7" name="Rectangle 6"/>
          <p:cNvSpPr/>
          <p:nvPr/>
        </p:nvSpPr>
        <p:spPr>
          <a:xfrm>
            <a:off x="2339752" y="288230"/>
            <a:ext cx="4903907" cy="461665"/>
          </a:xfrm>
          <a:prstGeom prst="rect">
            <a:avLst/>
          </a:prstGeom>
        </p:spPr>
        <p:txBody>
          <a:bodyPr wrap="none">
            <a:spAutoFit/>
          </a:bodyPr>
          <a:lstStyle/>
          <a:p>
            <a:r>
              <a:rPr lang="fr-FR" b="1" dirty="0" smtClean="0">
                <a:solidFill>
                  <a:srgbClr val="002060"/>
                </a:solidFill>
              </a:rPr>
              <a:t>Résultats : </a:t>
            </a:r>
            <a:r>
              <a:rPr lang="fr-FR" b="1" dirty="0" err="1" smtClean="0">
                <a:solidFill>
                  <a:srgbClr val="002060"/>
                </a:solidFill>
              </a:rPr>
              <a:t>Nbre</a:t>
            </a:r>
            <a:r>
              <a:rPr lang="fr-FR" b="1" dirty="0" smtClean="0">
                <a:solidFill>
                  <a:srgbClr val="002060"/>
                </a:solidFill>
              </a:rPr>
              <a:t> </a:t>
            </a:r>
            <a:r>
              <a:rPr lang="fr-FR" b="1" dirty="0" err="1" smtClean="0">
                <a:solidFill>
                  <a:srgbClr val="002060"/>
                </a:solidFill>
              </a:rPr>
              <a:t>like</a:t>
            </a:r>
            <a:r>
              <a:rPr lang="fr-FR" b="1" dirty="0" smtClean="0">
                <a:solidFill>
                  <a:srgbClr val="002060"/>
                </a:solidFill>
              </a:rPr>
              <a:t> &amp; émotions</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50530" name="Picture 2"/>
          <p:cNvPicPr>
            <a:picLocks noChangeAspect="1" noChangeArrowheads="1"/>
          </p:cNvPicPr>
          <p:nvPr/>
        </p:nvPicPr>
        <p:blipFill>
          <a:blip r:embed="rId3"/>
          <a:srcRect/>
          <a:stretch>
            <a:fillRect/>
          </a:stretch>
        </p:blipFill>
        <p:spPr bwMode="auto">
          <a:xfrm>
            <a:off x="251520" y="1592796"/>
            <a:ext cx="8696426" cy="4963765"/>
          </a:xfrm>
          <a:prstGeom prst="rect">
            <a:avLst/>
          </a:prstGeom>
          <a:noFill/>
          <a:ln w="9525">
            <a:noFill/>
            <a:miter lim="800000"/>
            <a:headEnd/>
            <a:tailEnd/>
          </a:ln>
        </p:spPr>
      </p:pic>
      <p:pic>
        <p:nvPicPr>
          <p:cNvPr id="7" name="Picture 3"/>
          <p:cNvPicPr>
            <a:picLocks noChangeAspect="1" noChangeArrowheads="1"/>
          </p:cNvPicPr>
          <p:nvPr/>
        </p:nvPicPr>
        <p:blipFill>
          <a:blip r:embed="rId4"/>
          <a:srcRect/>
          <a:stretch>
            <a:fillRect/>
          </a:stretch>
        </p:blipFill>
        <p:spPr bwMode="auto">
          <a:xfrm>
            <a:off x="3059832" y="5449844"/>
            <a:ext cx="3168216" cy="940724"/>
          </a:xfrm>
          <a:prstGeom prst="rect">
            <a:avLst/>
          </a:prstGeom>
          <a:noFill/>
          <a:ln w="9525">
            <a:noFill/>
            <a:miter lim="800000"/>
            <a:headEnd/>
            <a:tailEnd/>
          </a:ln>
        </p:spPr>
      </p:pic>
      <p:pic>
        <p:nvPicPr>
          <p:cNvPr id="6"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
        <p:nvSpPr>
          <p:cNvPr id="8" name="Rectangle 7"/>
          <p:cNvSpPr/>
          <p:nvPr/>
        </p:nvSpPr>
        <p:spPr>
          <a:xfrm>
            <a:off x="2195736" y="288230"/>
            <a:ext cx="4987263" cy="461665"/>
          </a:xfrm>
          <a:prstGeom prst="rect">
            <a:avLst/>
          </a:prstGeom>
        </p:spPr>
        <p:txBody>
          <a:bodyPr wrap="none">
            <a:spAutoFit/>
          </a:bodyPr>
          <a:lstStyle/>
          <a:p>
            <a:r>
              <a:rPr lang="fr-FR" b="1" dirty="0" smtClean="0">
                <a:solidFill>
                  <a:srgbClr val="002060"/>
                </a:solidFill>
              </a:rPr>
              <a:t>Résultats : </a:t>
            </a:r>
            <a:r>
              <a:rPr lang="fr-FR" b="1" dirty="0" err="1" smtClean="0">
                <a:solidFill>
                  <a:srgbClr val="002060"/>
                </a:solidFill>
              </a:rPr>
              <a:t>nbre</a:t>
            </a:r>
            <a:r>
              <a:rPr lang="fr-FR" b="1" dirty="0" smtClean="0">
                <a:solidFill>
                  <a:srgbClr val="002060"/>
                </a:solidFill>
              </a:rPr>
              <a:t> </a:t>
            </a:r>
            <a:r>
              <a:rPr lang="fr-FR" b="1" dirty="0" err="1" smtClean="0">
                <a:solidFill>
                  <a:srgbClr val="002060"/>
                </a:solidFill>
              </a:rPr>
              <a:t>like</a:t>
            </a:r>
            <a:r>
              <a:rPr lang="fr-FR" b="1" dirty="0" smtClean="0">
                <a:solidFill>
                  <a:srgbClr val="002060"/>
                </a:solidFill>
              </a:rPr>
              <a:t> &amp; Emotions </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51554" name="Picture 2"/>
          <p:cNvPicPr>
            <a:picLocks noChangeAspect="1" noChangeArrowheads="1"/>
          </p:cNvPicPr>
          <p:nvPr/>
        </p:nvPicPr>
        <p:blipFill>
          <a:blip r:embed="rId3"/>
          <a:srcRect/>
          <a:stretch>
            <a:fillRect/>
          </a:stretch>
        </p:blipFill>
        <p:spPr bwMode="auto">
          <a:xfrm>
            <a:off x="276225" y="1086350"/>
            <a:ext cx="8591550" cy="4781550"/>
          </a:xfrm>
          <a:prstGeom prst="rect">
            <a:avLst/>
          </a:prstGeom>
          <a:noFill/>
          <a:ln w="9525">
            <a:noFill/>
            <a:miter lim="800000"/>
            <a:headEnd/>
            <a:tailEnd/>
          </a:ln>
        </p:spPr>
      </p:pic>
      <p:sp>
        <p:nvSpPr>
          <p:cNvPr id="6" name="Rectangle 5"/>
          <p:cNvSpPr/>
          <p:nvPr/>
        </p:nvSpPr>
        <p:spPr>
          <a:xfrm>
            <a:off x="1943708" y="288230"/>
            <a:ext cx="7159332" cy="461665"/>
          </a:xfrm>
          <a:prstGeom prst="rect">
            <a:avLst/>
          </a:prstGeom>
        </p:spPr>
        <p:txBody>
          <a:bodyPr wrap="none">
            <a:spAutoFit/>
          </a:bodyPr>
          <a:lstStyle/>
          <a:p>
            <a:r>
              <a:rPr lang="fr-FR" b="1" dirty="0" smtClean="0">
                <a:solidFill>
                  <a:srgbClr val="002060"/>
                </a:solidFill>
              </a:rPr>
              <a:t>Résultats : Réaction en émotions sur </a:t>
            </a:r>
            <a:r>
              <a:rPr lang="fr-FR" b="1" dirty="0" err="1" smtClean="0">
                <a:solidFill>
                  <a:srgbClr val="002060"/>
                </a:solidFill>
              </a:rPr>
              <a:t>facebook</a:t>
            </a:r>
            <a:r>
              <a:rPr lang="fr-FR" b="1" dirty="0" smtClean="0">
                <a:solidFill>
                  <a:srgbClr val="002060"/>
                </a:solidFill>
              </a:rPr>
              <a:t> </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6" name="Rectangle 5"/>
          <p:cNvSpPr/>
          <p:nvPr/>
        </p:nvSpPr>
        <p:spPr>
          <a:xfrm>
            <a:off x="1695928" y="347055"/>
            <a:ext cx="7206772" cy="461665"/>
          </a:xfrm>
          <a:prstGeom prst="rect">
            <a:avLst/>
          </a:prstGeom>
        </p:spPr>
        <p:txBody>
          <a:bodyPr wrap="square">
            <a:spAutoFit/>
          </a:bodyPr>
          <a:lstStyle/>
          <a:p>
            <a:r>
              <a:rPr lang="fr-FR" b="1" dirty="0" smtClean="0">
                <a:solidFill>
                  <a:srgbClr val="002060"/>
                </a:solidFill>
              </a:rPr>
              <a:t>Résultats : Réaction en émotions sur </a:t>
            </a:r>
            <a:r>
              <a:rPr lang="fr-FR" b="1" dirty="0" err="1" smtClean="0">
                <a:solidFill>
                  <a:srgbClr val="002060"/>
                </a:solidFill>
              </a:rPr>
              <a:t>facebook</a:t>
            </a:r>
            <a:endParaRPr lang="fr-FR" dirty="0"/>
          </a:p>
        </p:txBody>
      </p:sp>
      <p:pic>
        <p:nvPicPr>
          <p:cNvPr id="3074" name="Picture 2"/>
          <p:cNvPicPr>
            <a:picLocks noChangeAspect="1" noChangeArrowheads="1"/>
          </p:cNvPicPr>
          <p:nvPr/>
        </p:nvPicPr>
        <p:blipFill>
          <a:blip r:embed="rId3"/>
          <a:srcRect/>
          <a:stretch>
            <a:fillRect/>
          </a:stretch>
        </p:blipFill>
        <p:spPr bwMode="auto">
          <a:xfrm>
            <a:off x="241300" y="1426560"/>
            <a:ext cx="8661400" cy="4819650"/>
          </a:xfrm>
          <a:prstGeom prst="rect">
            <a:avLst/>
          </a:prstGeom>
          <a:noFill/>
          <a:ln w="9525">
            <a:noFill/>
            <a:miter lim="800000"/>
            <a:headEnd/>
            <a:tailEnd/>
          </a:ln>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241300" y="1497439"/>
            <a:ext cx="8661400" cy="5003800"/>
          </a:xfrm>
          <a:prstGeom prst="rect">
            <a:avLst/>
          </a:prstGeom>
          <a:noFill/>
          <a:ln w="9525">
            <a:noFill/>
            <a:miter lim="800000"/>
            <a:headEnd/>
            <a:tailEnd/>
          </a:ln>
        </p:spPr>
      </p:pic>
      <p:sp>
        <p:nvSpPr>
          <p:cNvPr id="6" name="Rectangle 5"/>
          <p:cNvSpPr/>
          <p:nvPr/>
        </p:nvSpPr>
        <p:spPr>
          <a:xfrm>
            <a:off x="1943708" y="288230"/>
            <a:ext cx="6237605" cy="461665"/>
          </a:xfrm>
          <a:prstGeom prst="rect">
            <a:avLst/>
          </a:prstGeom>
        </p:spPr>
        <p:txBody>
          <a:bodyPr wrap="none">
            <a:spAutoFit/>
          </a:bodyPr>
          <a:lstStyle/>
          <a:p>
            <a:r>
              <a:rPr lang="fr-FR" b="1" dirty="0" smtClean="0">
                <a:solidFill>
                  <a:srgbClr val="002060"/>
                </a:solidFill>
              </a:rPr>
              <a:t>Résultats : Nombre de </a:t>
            </a:r>
            <a:r>
              <a:rPr lang="fr-FR" b="1" dirty="0" err="1" smtClean="0">
                <a:solidFill>
                  <a:srgbClr val="002060"/>
                </a:solidFill>
              </a:rPr>
              <a:t>Like</a:t>
            </a:r>
            <a:r>
              <a:rPr lang="fr-FR" b="1" dirty="0" smtClean="0">
                <a:solidFill>
                  <a:srgbClr val="002060"/>
                </a:solidFill>
              </a:rPr>
              <a:t> sur </a:t>
            </a:r>
            <a:r>
              <a:rPr lang="fr-FR" b="1" dirty="0" err="1" smtClean="0">
                <a:solidFill>
                  <a:srgbClr val="002060"/>
                </a:solidFill>
              </a:rPr>
              <a:t>Facebook</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6" name="Rectangle 5"/>
          <p:cNvSpPr/>
          <p:nvPr/>
        </p:nvSpPr>
        <p:spPr>
          <a:xfrm>
            <a:off x="1333273" y="288230"/>
            <a:ext cx="6255239" cy="461665"/>
          </a:xfrm>
          <a:prstGeom prst="rect">
            <a:avLst/>
          </a:prstGeom>
        </p:spPr>
        <p:txBody>
          <a:bodyPr wrap="none">
            <a:spAutoFit/>
          </a:bodyPr>
          <a:lstStyle/>
          <a:p>
            <a:r>
              <a:rPr lang="fr-FR" b="1" dirty="0" smtClean="0">
                <a:solidFill>
                  <a:srgbClr val="002060"/>
                </a:solidFill>
              </a:rPr>
              <a:t>Résultats : </a:t>
            </a:r>
            <a:r>
              <a:rPr lang="fr-FR" sz="1800" b="1" dirty="0" smtClean="0">
                <a:solidFill>
                  <a:srgbClr val="002060"/>
                </a:solidFill>
              </a:rPr>
              <a:t>Nombre de partage &amp; </a:t>
            </a:r>
            <a:r>
              <a:rPr lang="fr-FR" sz="1800" b="1" dirty="0" err="1" smtClean="0">
                <a:solidFill>
                  <a:srgbClr val="002060"/>
                </a:solidFill>
              </a:rPr>
              <a:t>like</a:t>
            </a:r>
            <a:r>
              <a:rPr lang="fr-FR" sz="1800" b="1" dirty="0" smtClean="0">
                <a:solidFill>
                  <a:srgbClr val="002060"/>
                </a:solidFill>
              </a:rPr>
              <a:t> sur </a:t>
            </a:r>
            <a:r>
              <a:rPr lang="fr-FR" sz="1800" b="1" dirty="0" err="1" smtClean="0">
                <a:solidFill>
                  <a:srgbClr val="002060"/>
                </a:solidFill>
              </a:rPr>
              <a:t>Facebook</a:t>
            </a:r>
            <a:r>
              <a:rPr lang="fr-FR" sz="1800" b="1" dirty="0" smtClean="0">
                <a:solidFill>
                  <a:srgbClr val="002060"/>
                </a:solidFill>
              </a:rPr>
              <a:t> </a:t>
            </a:r>
            <a:endParaRPr lang="fr-FR" dirty="0"/>
          </a:p>
        </p:txBody>
      </p:sp>
      <p:pic>
        <p:nvPicPr>
          <p:cNvPr id="2050" name="Picture 2"/>
          <p:cNvPicPr>
            <a:picLocks noChangeAspect="1" noChangeArrowheads="1"/>
          </p:cNvPicPr>
          <p:nvPr/>
        </p:nvPicPr>
        <p:blipFill>
          <a:blip r:embed="rId3"/>
          <a:srcRect/>
          <a:stretch>
            <a:fillRect/>
          </a:stretch>
        </p:blipFill>
        <p:spPr bwMode="auto">
          <a:xfrm>
            <a:off x="346075" y="1003300"/>
            <a:ext cx="8451850" cy="4851400"/>
          </a:xfrm>
          <a:prstGeom prst="rect">
            <a:avLst/>
          </a:prstGeom>
          <a:noFill/>
          <a:ln w="9525">
            <a:noFill/>
            <a:miter lim="800000"/>
            <a:headEnd/>
            <a:tailEnd/>
          </a:ln>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5" y="551488"/>
            <a:ext cx="7772400" cy="613171"/>
          </a:xfrm>
        </p:spPr>
        <p:txBody>
          <a:bodyPr/>
          <a:lstStyle/>
          <a:p>
            <a:r>
              <a:rPr lang="fr-FR" b="1" dirty="0">
                <a:solidFill>
                  <a:srgbClr val="002060"/>
                </a:solidFill>
              </a:rPr>
              <a:t>Cadre du Projet : Equipe </a:t>
            </a:r>
            <a:endParaRPr lang="en-US" b="1" dirty="0">
              <a:solidFill>
                <a:srgbClr val="002060"/>
              </a:solidFill>
            </a:endParaRPr>
          </a:p>
        </p:txBody>
      </p:sp>
      <p:sp>
        <p:nvSpPr>
          <p:cNvPr id="40" name="Rectangle 39"/>
          <p:cNvSpPr/>
          <p:nvPr/>
        </p:nvSpPr>
        <p:spPr>
          <a:xfrm>
            <a:off x="7259224" y="2779345"/>
            <a:ext cx="1381964" cy="424732"/>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spAutoFit/>
          </a:bodyPr>
          <a:lstStyle/>
          <a:p>
            <a:pPr algn="ctr" defTabSz="533387">
              <a:lnSpc>
                <a:spcPct val="90000"/>
              </a:lnSpc>
              <a:spcBef>
                <a:spcPct val="0"/>
              </a:spcBef>
              <a:spcAft>
                <a:spcPct val="35000"/>
              </a:spcAft>
            </a:pPr>
            <a:r>
              <a:rPr lang="en-US" sz="1200" dirty="0" err="1">
                <a:solidFill>
                  <a:schemeClr val="tx1"/>
                </a:solidFill>
              </a:rPr>
              <a:t>Ameur</a:t>
            </a:r>
            <a:r>
              <a:rPr lang="en-US" sz="1200" dirty="0">
                <a:solidFill>
                  <a:schemeClr val="tx1"/>
                </a:solidFill>
              </a:rPr>
              <a:t> BARHOUMI </a:t>
            </a:r>
          </a:p>
        </p:txBody>
      </p:sp>
      <p:sp>
        <p:nvSpPr>
          <p:cNvPr id="41" name="Rectangle 40"/>
          <p:cNvSpPr/>
          <p:nvPr/>
        </p:nvSpPr>
        <p:spPr>
          <a:xfrm>
            <a:off x="2628142" y="2795331"/>
            <a:ext cx="1381964" cy="258532"/>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spAutoFit/>
          </a:bodyPr>
          <a:lstStyle/>
          <a:p>
            <a:pPr algn="ctr" defTabSz="533387">
              <a:lnSpc>
                <a:spcPct val="90000"/>
              </a:lnSpc>
              <a:spcBef>
                <a:spcPct val="0"/>
              </a:spcBef>
              <a:spcAft>
                <a:spcPct val="35000"/>
              </a:spcAft>
            </a:pPr>
            <a:r>
              <a:rPr lang="en-US" sz="1200" dirty="0">
                <a:solidFill>
                  <a:schemeClr val="bg2"/>
                </a:solidFill>
              </a:rPr>
              <a:t>Hanen OCHI</a:t>
            </a:r>
          </a:p>
        </p:txBody>
      </p:sp>
      <p:cxnSp>
        <p:nvCxnSpPr>
          <p:cNvPr id="52" name="Straight Arrow Connector 51"/>
          <p:cNvCxnSpPr/>
          <p:nvPr/>
        </p:nvCxnSpPr>
        <p:spPr>
          <a:xfrm flipH="1">
            <a:off x="3319123" y="3159240"/>
            <a:ext cx="2" cy="25259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954988" y="3136963"/>
            <a:ext cx="2" cy="274869"/>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961139" y="2795331"/>
            <a:ext cx="1381964" cy="258532"/>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spAutoFit/>
          </a:bodyPr>
          <a:lstStyle/>
          <a:p>
            <a:pPr algn="ctr" defTabSz="533387">
              <a:lnSpc>
                <a:spcPct val="90000"/>
              </a:lnSpc>
              <a:spcBef>
                <a:spcPct val="0"/>
              </a:spcBef>
              <a:spcAft>
                <a:spcPct val="35000"/>
              </a:spcAft>
            </a:pPr>
            <a:r>
              <a:rPr lang="en-US" sz="1200" b="1" dirty="0">
                <a:solidFill>
                  <a:schemeClr val="tx1"/>
                </a:solidFill>
              </a:rPr>
              <a:t>Ahmed KISMA</a:t>
            </a:r>
          </a:p>
        </p:txBody>
      </p:sp>
      <p:sp>
        <p:nvSpPr>
          <p:cNvPr id="44" name="Rectangle 43"/>
          <p:cNvSpPr/>
          <p:nvPr/>
        </p:nvSpPr>
        <p:spPr>
          <a:xfrm>
            <a:off x="264007" y="2712231"/>
            <a:ext cx="1381964" cy="424732"/>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spAutoFit/>
          </a:bodyPr>
          <a:lstStyle/>
          <a:p>
            <a:pPr algn="ctr" defTabSz="533387">
              <a:lnSpc>
                <a:spcPct val="90000"/>
              </a:lnSpc>
              <a:spcBef>
                <a:spcPct val="0"/>
              </a:spcBef>
              <a:spcAft>
                <a:spcPct val="35000"/>
              </a:spcAft>
            </a:pPr>
            <a:r>
              <a:rPr lang="en-US" sz="1200" dirty="0">
                <a:solidFill>
                  <a:schemeClr val="tx1"/>
                </a:solidFill>
              </a:rPr>
              <a:t>Michael FIJNVANDRAAT</a:t>
            </a:r>
          </a:p>
        </p:txBody>
      </p:sp>
      <p:cxnSp>
        <p:nvCxnSpPr>
          <p:cNvPr id="57" name="Straight Arrow Connector 51"/>
          <p:cNvCxnSpPr/>
          <p:nvPr/>
        </p:nvCxnSpPr>
        <p:spPr>
          <a:xfrm flipH="1">
            <a:off x="5652121" y="3159240"/>
            <a:ext cx="1" cy="25259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51"/>
          <p:cNvCxnSpPr/>
          <p:nvPr/>
        </p:nvCxnSpPr>
        <p:spPr>
          <a:xfrm flipH="1">
            <a:off x="7950205" y="3159240"/>
            <a:ext cx="1" cy="252592"/>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66" name="Image 65" descr="FIJNVANDRAAT Michael.png"/>
          <p:cNvPicPr>
            <a:picLocks noChangeAspect="1"/>
          </p:cNvPicPr>
          <p:nvPr/>
        </p:nvPicPr>
        <p:blipFill>
          <a:blip r:embed="rId2"/>
          <a:stretch>
            <a:fillRect/>
          </a:stretch>
        </p:blipFill>
        <p:spPr>
          <a:xfrm>
            <a:off x="454161" y="1471245"/>
            <a:ext cx="1001653" cy="1240986"/>
          </a:xfrm>
          <a:prstGeom prst="rect">
            <a:avLst/>
          </a:prstGeom>
        </p:spPr>
      </p:pic>
      <p:pic>
        <p:nvPicPr>
          <p:cNvPr id="67" name="Image 66" descr="OCHI  Hanane.png"/>
          <p:cNvPicPr>
            <a:picLocks noChangeAspect="1"/>
          </p:cNvPicPr>
          <p:nvPr/>
        </p:nvPicPr>
        <p:blipFill>
          <a:blip r:embed="rId3"/>
          <a:stretch>
            <a:fillRect/>
          </a:stretch>
        </p:blipFill>
        <p:spPr>
          <a:xfrm>
            <a:off x="2806281" y="1471245"/>
            <a:ext cx="1053499" cy="1240986"/>
          </a:xfrm>
          <a:prstGeom prst="rect">
            <a:avLst/>
          </a:prstGeom>
        </p:spPr>
      </p:pic>
      <p:pic>
        <p:nvPicPr>
          <p:cNvPr id="68" name="Image 67" descr="KISMA Ahmed.png"/>
          <p:cNvPicPr>
            <a:picLocks noChangeAspect="1"/>
          </p:cNvPicPr>
          <p:nvPr/>
        </p:nvPicPr>
        <p:blipFill>
          <a:blip r:embed="rId4"/>
          <a:stretch>
            <a:fillRect/>
          </a:stretch>
        </p:blipFill>
        <p:spPr>
          <a:xfrm>
            <a:off x="5206312" y="1471245"/>
            <a:ext cx="1037109" cy="1240986"/>
          </a:xfrm>
          <a:prstGeom prst="rect">
            <a:avLst/>
          </a:prstGeom>
        </p:spPr>
      </p:pic>
      <p:pic>
        <p:nvPicPr>
          <p:cNvPr id="69" name="Image 68" descr="BARHOUMI Ameur.png"/>
          <p:cNvPicPr>
            <a:picLocks noChangeAspect="1"/>
          </p:cNvPicPr>
          <p:nvPr/>
        </p:nvPicPr>
        <p:blipFill>
          <a:blip r:embed="rId5"/>
          <a:stretch>
            <a:fillRect/>
          </a:stretch>
        </p:blipFill>
        <p:spPr>
          <a:xfrm>
            <a:off x="7400408" y="1471245"/>
            <a:ext cx="1093197" cy="1308100"/>
          </a:xfrm>
          <a:prstGeom prst="rect">
            <a:avLst/>
          </a:prstGeom>
        </p:spPr>
      </p:pic>
      <p:pic>
        <p:nvPicPr>
          <p:cNvPr id="82" name="Image 81" descr="fitec.png"/>
          <p:cNvPicPr>
            <a:picLocks noChangeAspect="1"/>
          </p:cNvPicPr>
          <p:nvPr/>
        </p:nvPicPr>
        <p:blipFill>
          <a:blip r:embed="rId6"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2"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pic>
        <p:nvPicPr>
          <p:cNvPr id="23" name="Picture 2" descr="Résultat de recherche d'images pour &quot;nsit bim&quot;"/>
          <p:cNvPicPr>
            <a:picLocks noChangeAspect="1" noChangeArrowheads="1"/>
          </p:cNvPicPr>
          <p:nvPr/>
        </p:nvPicPr>
        <p:blipFill>
          <a:blip r:embed="rId8"/>
          <a:srcRect/>
          <a:stretch>
            <a:fillRect/>
          </a:stretch>
        </p:blipFill>
        <p:spPr bwMode="auto">
          <a:xfrm>
            <a:off x="4961139" y="4334255"/>
            <a:ext cx="1282282" cy="642917"/>
          </a:xfrm>
          <a:prstGeom prst="rect">
            <a:avLst/>
          </a:prstGeom>
          <a:noFill/>
        </p:spPr>
      </p:pic>
      <p:pic>
        <p:nvPicPr>
          <p:cNvPr id="24" name="Image 23" descr="7302.jpg"/>
          <p:cNvPicPr>
            <a:picLocks noChangeAspect="1"/>
          </p:cNvPicPr>
          <p:nvPr/>
        </p:nvPicPr>
        <p:blipFill>
          <a:blip r:embed="rId9" cstate="print">
            <a:clrChange>
              <a:clrFrom>
                <a:srgbClr val="FFFFFF"/>
              </a:clrFrom>
              <a:clrTo>
                <a:srgbClr val="FFFFFF">
                  <a:alpha val="0"/>
                </a:srgbClr>
              </a:clrTo>
            </a:clrChange>
            <a:lum contrast="30000"/>
          </a:blip>
          <a:stretch>
            <a:fillRect/>
          </a:stretch>
        </p:blipFill>
        <p:spPr>
          <a:xfrm>
            <a:off x="2806281" y="4185084"/>
            <a:ext cx="1188371" cy="1221645"/>
          </a:xfrm>
          <a:prstGeom prst="rect">
            <a:avLst/>
          </a:prstGeom>
        </p:spPr>
      </p:pic>
      <p:sp>
        <p:nvSpPr>
          <p:cNvPr id="19" name="Parallélogramme 18"/>
          <p:cNvSpPr/>
          <p:nvPr/>
        </p:nvSpPr>
        <p:spPr>
          <a:xfrm>
            <a:off x="521536" y="3824641"/>
            <a:ext cx="864096" cy="14401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312826" y="3526984"/>
            <a:ext cx="1388522" cy="276999"/>
          </a:xfrm>
          <a:prstGeom prst="rect">
            <a:avLst/>
          </a:prstGeom>
          <a:noFill/>
        </p:spPr>
        <p:txBody>
          <a:bodyPr wrap="none" rtlCol="0">
            <a:spAutoFit/>
          </a:bodyPr>
          <a:lstStyle/>
          <a:p>
            <a:r>
              <a:rPr lang="fr-FR" sz="1200" b="1" dirty="0" smtClean="0"/>
              <a:t>Project </a:t>
            </a:r>
            <a:r>
              <a:rPr lang="fr-FR" sz="1200" b="1" dirty="0" smtClean="0"/>
              <a:t>manager</a:t>
            </a:r>
            <a:endParaRPr lang="fr-FR" sz="1200" b="1" dirty="0"/>
          </a:p>
        </p:txBody>
      </p:sp>
      <p:sp>
        <p:nvSpPr>
          <p:cNvPr id="21" name="Parallélogramme 20"/>
          <p:cNvSpPr/>
          <p:nvPr/>
        </p:nvSpPr>
        <p:spPr>
          <a:xfrm>
            <a:off x="2881590" y="3824641"/>
            <a:ext cx="883434" cy="14401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2710623" y="3527867"/>
            <a:ext cx="1200970" cy="276999"/>
          </a:xfrm>
          <a:prstGeom prst="rect">
            <a:avLst/>
          </a:prstGeom>
          <a:noFill/>
        </p:spPr>
        <p:txBody>
          <a:bodyPr wrap="none" rtlCol="0">
            <a:spAutoFit/>
          </a:bodyPr>
          <a:lstStyle/>
          <a:p>
            <a:r>
              <a:rPr lang="fr-FR" sz="1200" b="1" dirty="0" smtClean="0"/>
              <a:t>Data</a:t>
            </a:r>
            <a:r>
              <a:rPr lang="fr-FR" sz="1200" dirty="0" smtClean="0"/>
              <a:t> </a:t>
            </a:r>
            <a:r>
              <a:rPr lang="fr-FR" sz="1200" b="1" dirty="0" err="1" smtClean="0"/>
              <a:t>Scientist</a:t>
            </a:r>
            <a:endParaRPr lang="fr-FR" sz="1200" b="1" dirty="0"/>
          </a:p>
        </p:txBody>
      </p:sp>
      <p:sp>
        <p:nvSpPr>
          <p:cNvPr id="27" name="ZoneTexte 26"/>
          <p:cNvSpPr txBox="1"/>
          <p:nvPr/>
        </p:nvSpPr>
        <p:spPr>
          <a:xfrm>
            <a:off x="5124764" y="3519817"/>
            <a:ext cx="1191352" cy="276999"/>
          </a:xfrm>
          <a:prstGeom prst="rect">
            <a:avLst/>
          </a:prstGeom>
          <a:noFill/>
        </p:spPr>
        <p:txBody>
          <a:bodyPr wrap="none" rtlCol="0">
            <a:spAutoFit/>
          </a:bodyPr>
          <a:lstStyle/>
          <a:p>
            <a:r>
              <a:rPr lang="fr-FR" sz="1200" b="1" dirty="0" smtClean="0"/>
              <a:t>Data</a:t>
            </a:r>
            <a:r>
              <a:rPr lang="fr-FR" sz="1200" dirty="0" smtClean="0"/>
              <a:t> </a:t>
            </a:r>
            <a:r>
              <a:rPr lang="fr-FR" sz="1200" b="1" dirty="0" smtClean="0"/>
              <a:t>Analyste</a:t>
            </a:r>
            <a:endParaRPr lang="fr-FR" sz="1200" b="1" dirty="0"/>
          </a:p>
        </p:txBody>
      </p:sp>
      <p:sp>
        <p:nvSpPr>
          <p:cNvPr id="28" name="Parallélogramme 27"/>
          <p:cNvSpPr/>
          <p:nvPr/>
        </p:nvSpPr>
        <p:spPr>
          <a:xfrm>
            <a:off x="7610954" y="3843366"/>
            <a:ext cx="864096" cy="14401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7014102" y="3519293"/>
            <a:ext cx="184731" cy="276999"/>
          </a:xfrm>
          <a:prstGeom prst="rect">
            <a:avLst/>
          </a:prstGeom>
          <a:noFill/>
        </p:spPr>
        <p:txBody>
          <a:bodyPr wrap="none" rtlCol="0">
            <a:spAutoFit/>
          </a:bodyPr>
          <a:lstStyle/>
          <a:p>
            <a:endParaRPr lang="fr-FR" sz="1200" dirty="0"/>
          </a:p>
        </p:txBody>
      </p:sp>
      <p:sp>
        <p:nvSpPr>
          <p:cNvPr id="30" name="Parallélogramme 29"/>
          <p:cNvSpPr/>
          <p:nvPr/>
        </p:nvSpPr>
        <p:spPr>
          <a:xfrm>
            <a:off x="5220074" y="3832858"/>
            <a:ext cx="864096" cy="14401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7509596" y="3519293"/>
            <a:ext cx="1200970" cy="276999"/>
          </a:xfrm>
          <a:prstGeom prst="rect">
            <a:avLst/>
          </a:prstGeom>
          <a:noFill/>
        </p:spPr>
        <p:txBody>
          <a:bodyPr wrap="none" rtlCol="0">
            <a:spAutoFit/>
          </a:bodyPr>
          <a:lstStyle/>
          <a:p>
            <a:r>
              <a:rPr lang="fr-FR" sz="1200" b="1" dirty="0" smtClean="0"/>
              <a:t>Data engineer</a:t>
            </a:r>
            <a:endParaRPr lang="fr-FR" sz="1200" dirty="0"/>
          </a:p>
        </p:txBody>
      </p:sp>
      <p:sp>
        <p:nvSpPr>
          <p:cNvPr id="32" name="ZoneTexte 31"/>
          <p:cNvSpPr txBox="1"/>
          <p:nvPr/>
        </p:nvSpPr>
        <p:spPr>
          <a:xfrm>
            <a:off x="356590" y="4014345"/>
            <a:ext cx="1039067" cy="276999"/>
          </a:xfrm>
          <a:prstGeom prst="rect">
            <a:avLst/>
          </a:prstGeom>
          <a:noFill/>
        </p:spPr>
        <p:txBody>
          <a:bodyPr wrap="none" rtlCol="0">
            <a:spAutoFit/>
          </a:bodyPr>
          <a:lstStyle/>
          <a:p>
            <a:r>
              <a:rPr lang="fr-FR" sz="1200" b="1" dirty="0" smtClean="0"/>
              <a:t>Data </a:t>
            </a:r>
            <a:r>
              <a:rPr lang="fr-FR" sz="1200" b="1" dirty="0" err="1" smtClean="0"/>
              <a:t>Owner</a:t>
            </a:r>
            <a:endParaRPr lang="fr-FR" sz="1200" b="1"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6" name="Picture 1" descr="G:\projet\slides\Fotolia_52254526_XS-300x200.jpg"/>
          <p:cNvPicPr>
            <a:picLocks noChangeAspect="1" noChangeArrowheads="1"/>
          </p:cNvPicPr>
          <p:nvPr/>
        </p:nvPicPr>
        <p:blipFill>
          <a:blip r:embed="rId3"/>
          <a:srcRect/>
          <a:stretch>
            <a:fillRect/>
          </a:stretch>
        </p:blipFill>
        <p:spPr bwMode="auto">
          <a:xfrm>
            <a:off x="1727684" y="2240869"/>
            <a:ext cx="5760640" cy="3672408"/>
          </a:xfrm>
          <a:prstGeom prst="rect">
            <a:avLst/>
          </a:prstGeom>
          <a:noFill/>
        </p:spPr>
      </p:pic>
      <p:sp>
        <p:nvSpPr>
          <p:cNvPr id="7" name="Rectangle 6"/>
          <p:cNvSpPr/>
          <p:nvPr/>
        </p:nvSpPr>
        <p:spPr>
          <a:xfrm>
            <a:off x="418873" y="2492896"/>
            <a:ext cx="914400" cy="309634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dirty="0" smtClean="0"/>
              <a:t>NEGATIF</a:t>
            </a:r>
            <a:endParaRPr lang="fr-FR" dirty="0"/>
          </a:p>
        </p:txBody>
      </p:sp>
      <p:sp>
        <p:nvSpPr>
          <p:cNvPr id="9" name="Rectangle 8"/>
          <p:cNvSpPr/>
          <p:nvPr/>
        </p:nvSpPr>
        <p:spPr>
          <a:xfrm>
            <a:off x="7668344" y="2492896"/>
            <a:ext cx="914400" cy="3096344"/>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fr-FR" dirty="0" smtClean="0"/>
              <a:t>POSITIF</a:t>
            </a:r>
            <a:endParaRPr lang="fr-FR" dirty="0"/>
          </a:p>
        </p:txBody>
      </p:sp>
      <p:sp>
        <p:nvSpPr>
          <p:cNvPr id="10" name="Rectangle 9"/>
          <p:cNvSpPr/>
          <p:nvPr/>
        </p:nvSpPr>
        <p:spPr>
          <a:xfrm>
            <a:off x="3671900" y="1520788"/>
            <a:ext cx="1692188" cy="5676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NEUTRE</a:t>
            </a:r>
            <a:endParaRPr lang="fr-FR" dirty="0"/>
          </a:p>
        </p:txBody>
      </p:sp>
      <p:sp>
        <p:nvSpPr>
          <p:cNvPr id="13" name="Rectangle 12"/>
          <p:cNvSpPr/>
          <p:nvPr/>
        </p:nvSpPr>
        <p:spPr>
          <a:xfrm>
            <a:off x="3083715" y="5646990"/>
            <a:ext cx="3145413" cy="400110"/>
          </a:xfrm>
          <a:prstGeom prst="rect">
            <a:avLst/>
          </a:prstGeom>
        </p:spPr>
        <p:txBody>
          <a:bodyPr wrap="none">
            <a:spAutoFit/>
          </a:bodyPr>
          <a:lstStyle/>
          <a:p>
            <a:r>
              <a:rPr lang="en-US" sz="2000" b="1" dirty="0" err="1" smtClean="0"/>
              <a:t>Mesure</a:t>
            </a:r>
            <a:r>
              <a:rPr lang="en-US" sz="2000" b="1" dirty="0" smtClean="0"/>
              <a:t> de </a:t>
            </a:r>
            <a:r>
              <a:rPr lang="en-US" sz="2000" b="1" dirty="0" err="1" smtClean="0"/>
              <a:t>l’e-réputation</a:t>
            </a:r>
            <a:endParaRPr lang="fr-FR" sz="2000" dirty="0"/>
          </a:p>
        </p:txBody>
      </p:sp>
      <p:pic>
        <p:nvPicPr>
          <p:cNvPr id="11" name="Picture 1" descr="G:\projet\slides\Fotolia_52254526_XS-300x200.jpg"/>
          <p:cNvPicPr>
            <a:picLocks noChangeAspect="1" noChangeArrowheads="1"/>
          </p:cNvPicPr>
          <p:nvPr/>
        </p:nvPicPr>
        <p:blipFill>
          <a:blip r:embed="rId3"/>
          <a:srcRect/>
          <a:stretch>
            <a:fillRect/>
          </a:stretch>
        </p:blipFill>
        <p:spPr bwMode="auto">
          <a:xfrm>
            <a:off x="8070298" y="6144259"/>
            <a:ext cx="1063336" cy="708890"/>
          </a:xfrm>
          <a:prstGeom prst="rect">
            <a:avLst/>
          </a:prstGeom>
          <a:noFill/>
        </p:spPr>
      </p:pic>
      <p:sp>
        <p:nvSpPr>
          <p:cNvPr id="14" name="Rectangle 13"/>
          <p:cNvSpPr/>
          <p:nvPr/>
        </p:nvSpPr>
        <p:spPr>
          <a:xfrm>
            <a:off x="1943708" y="519063"/>
            <a:ext cx="6748963" cy="461665"/>
          </a:xfrm>
          <a:prstGeom prst="rect">
            <a:avLst/>
          </a:prstGeom>
        </p:spPr>
        <p:txBody>
          <a:bodyPr wrap="none">
            <a:spAutoFit/>
          </a:bodyPr>
          <a:lstStyle/>
          <a:p>
            <a:r>
              <a:rPr lang="fr-FR" b="1" dirty="0" smtClean="0">
                <a:solidFill>
                  <a:srgbClr val="002060"/>
                </a:solidFill>
              </a:rPr>
              <a:t>Résultats : Mesure de E-réputation (polarité)</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53602" name="Picture 2"/>
          <p:cNvPicPr>
            <a:picLocks noChangeAspect="1" noChangeArrowheads="1"/>
          </p:cNvPicPr>
          <p:nvPr/>
        </p:nvPicPr>
        <p:blipFill>
          <a:blip r:embed="rId3"/>
          <a:srcRect/>
          <a:stretch>
            <a:fillRect/>
          </a:stretch>
        </p:blipFill>
        <p:spPr bwMode="auto">
          <a:xfrm>
            <a:off x="419100" y="1448780"/>
            <a:ext cx="8305800" cy="4724400"/>
          </a:xfrm>
          <a:prstGeom prst="rect">
            <a:avLst/>
          </a:prstGeom>
          <a:noFill/>
          <a:ln w="9525">
            <a:noFill/>
            <a:miter lim="800000"/>
            <a:headEnd/>
            <a:tailEnd/>
          </a:ln>
        </p:spPr>
      </p:pic>
      <p:sp>
        <p:nvSpPr>
          <p:cNvPr id="6" name="Rectangle 5"/>
          <p:cNvSpPr/>
          <p:nvPr/>
        </p:nvSpPr>
        <p:spPr>
          <a:xfrm>
            <a:off x="1943708" y="288230"/>
            <a:ext cx="6696064" cy="461665"/>
          </a:xfrm>
          <a:prstGeom prst="rect">
            <a:avLst/>
          </a:prstGeom>
        </p:spPr>
        <p:txBody>
          <a:bodyPr wrap="none">
            <a:spAutoFit/>
          </a:bodyPr>
          <a:lstStyle/>
          <a:p>
            <a:r>
              <a:rPr lang="fr-FR" b="1" dirty="0" smtClean="0">
                <a:solidFill>
                  <a:srgbClr val="002060"/>
                </a:solidFill>
              </a:rPr>
              <a:t>Résultats : Qualification d’un commentaire </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152579" name="Picture 3"/>
          <p:cNvPicPr>
            <a:picLocks noChangeAspect="1" noChangeArrowheads="1"/>
          </p:cNvPicPr>
          <p:nvPr/>
        </p:nvPicPr>
        <p:blipFill>
          <a:blip r:embed="rId3"/>
          <a:srcRect/>
          <a:stretch>
            <a:fillRect/>
          </a:stretch>
        </p:blipFill>
        <p:spPr bwMode="auto">
          <a:xfrm>
            <a:off x="285750" y="1628800"/>
            <a:ext cx="8572500" cy="4667250"/>
          </a:xfrm>
          <a:prstGeom prst="rect">
            <a:avLst/>
          </a:prstGeom>
          <a:noFill/>
          <a:ln w="9525">
            <a:noFill/>
            <a:miter lim="800000"/>
            <a:headEnd/>
            <a:tailEnd/>
          </a:ln>
        </p:spPr>
      </p:pic>
      <p:sp>
        <p:nvSpPr>
          <p:cNvPr id="6" name="Rectangle 5"/>
          <p:cNvSpPr/>
          <p:nvPr/>
        </p:nvSpPr>
        <p:spPr>
          <a:xfrm>
            <a:off x="1655676" y="347055"/>
            <a:ext cx="7003840" cy="461665"/>
          </a:xfrm>
          <a:prstGeom prst="rect">
            <a:avLst/>
          </a:prstGeom>
        </p:spPr>
        <p:txBody>
          <a:bodyPr wrap="none">
            <a:spAutoFit/>
          </a:bodyPr>
          <a:lstStyle/>
          <a:p>
            <a:r>
              <a:rPr lang="fr-FR" b="1" dirty="0" smtClean="0">
                <a:solidFill>
                  <a:srgbClr val="002060"/>
                </a:solidFill>
              </a:rPr>
              <a:t>Résultats : E-réputation pour Hamon par mois </a:t>
            </a:r>
            <a:endParaRPr lang="fr-FR" dirty="0"/>
          </a:p>
        </p:txBody>
      </p:sp>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6" name="Rectangle 5"/>
          <p:cNvSpPr/>
          <p:nvPr/>
        </p:nvSpPr>
        <p:spPr>
          <a:xfrm>
            <a:off x="1691680" y="288230"/>
            <a:ext cx="6665607" cy="461665"/>
          </a:xfrm>
          <a:prstGeom prst="rect">
            <a:avLst/>
          </a:prstGeom>
        </p:spPr>
        <p:txBody>
          <a:bodyPr wrap="none">
            <a:spAutoFit/>
          </a:bodyPr>
          <a:lstStyle/>
          <a:p>
            <a:r>
              <a:rPr lang="fr-FR" b="1" dirty="0" smtClean="0">
                <a:solidFill>
                  <a:srgbClr val="002060"/>
                </a:solidFill>
              </a:rPr>
              <a:t>Résultats : </a:t>
            </a:r>
            <a:r>
              <a:rPr lang="fr-FR" sz="1800" b="1" dirty="0" smtClean="0">
                <a:solidFill>
                  <a:srgbClr val="002060"/>
                </a:solidFill>
              </a:rPr>
              <a:t>Subjectivité des commentaire sur </a:t>
            </a:r>
            <a:r>
              <a:rPr lang="fr-FR" sz="1800" b="1" dirty="0" err="1" smtClean="0">
                <a:solidFill>
                  <a:srgbClr val="002060"/>
                </a:solidFill>
              </a:rPr>
              <a:t>Facebook</a:t>
            </a:r>
            <a:endParaRPr lang="fr-FR" dirty="0"/>
          </a:p>
        </p:txBody>
      </p:sp>
      <p:pic>
        <p:nvPicPr>
          <p:cNvPr id="4098" name="Picture 2"/>
          <p:cNvPicPr>
            <a:picLocks noChangeAspect="1" noChangeArrowheads="1"/>
          </p:cNvPicPr>
          <p:nvPr/>
        </p:nvPicPr>
        <p:blipFill>
          <a:blip r:embed="rId3"/>
          <a:srcRect/>
          <a:stretch>
            <a:fillRect/>
          </a:stretch>
        </p:blipFill>
        <p:spPr bwMode="auto">
          <a:xfrm>
            <a:off x="412278" y="1498054"/>
            <a:ext cx="8337550" cy="4667250"/>
          </a:xfrm>
          <a:prstGeom prst="rect">
            <a:avLst/>
          </a:prstGeom>
          <a:noFill/>
          <a:ln w="9525">
            <a:noFill/>
            <a:miter lim="800000"/>
            <a:headEnd/>
            <a:tailEnd/>
          </a:ln>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smtClean="0">
                <a:solidFill>
                  <a:srgbClr val="002060"/>
                </a:solidFill>
              </a:rPr>
              <a:t>Plan</a:t>
            </a:r>
            <a:endParaRPr lang="fr-FR" sz="2400" b="1" dirty="0">
              <a:solidFill>
                <a:srgbClr val="002060"/>
              </a:solidFill>
            </a:endParaRPr>
          </a:p>
        </p:txBody>
      </p:sp>
      <p:sp>
        <p:nvSpPr>
          <p:cNvPr id="10" name="Oval 9"/>
          <p:cNvSpPr/>
          <p:nvPr/>
        </p:nvSpPr>
        <p:spPr>
          <a:xfrm>
            <a:off x="1943708" y="1961679"/>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a:solidFill>
            <a:schemeClr val="accent1">
              <a:lumMod val="20000"/>
              <a:lumOff val="80000"/>
            </a:schemeClr>
          </a:solidFill>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65837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7665-kibana-dashboard-5-2.png"/>
          <p:cNvPicPr>
            <a:picLocks noChangeAspect="1"/>
          </p:cNvPicPr>
          <p:nvPr/>
        </p:nvPicPr>
        <p:blipFill>
          <a:blip r:embed="rId2"/>
          <a:stretch>
            <a:fillRect/>
          </a:stretch>
        </p:blipFill>
        <p:spPr>
          <a:xfrm>
            <a:off x="647564" y="728700"/>
            <a:ext cx="7272808" cy="5223110"/>
          </a:xfrm>
          <a:prstGeom prst="rect">
            <a:avLst/>
          </a:prstGeom>
        </p:spPr>
      </p:pic>
      <p:sp>
        <p:nvSpPr>
          <p:cNvPr id="4" name="Title 1"/>
          <p:cNvSpPr>
            <a:spLocks noGrp="1"/>
          </p:cNvSpPr>
          <p:nvPr>
            <p:ph type="title"/>
          </p:nvPr>
        </p:nvSpPr>
        <p:spPr>
          <a:xfrm>
            <a:off x="647564" y="116632"/>
            <a:ext cx="7772400" cy="817561"/>
          </a:xfrm>
        </p:spPr>
        <p:txBody>
          <a:bodyPr/>
          <a:lstStyle/>
          <a:p>
            <a:r>
              <a:rPr lang="fr-FR" b="1" dirty="0" smtClean="0"/>
              <a:t>VISUALISATION DASHBOARD KIBANA</a:t>
            </a:r>
            <a:endParaRPr lang="fr-FR" b="1" dirty="0"/>
          </a:p>
        </p:txBody>
      </p:sp>
      <p:pic>
        <p:nvPicPr>
          <p:cNvPr id="5" name="Picture 1" descr="G:\projet\slides\Fotolia_52254526_XS-300x200.jpg"/>
          <p:cNvPicPr>
            <a:picLocks noChangeAspect="1" noChangeArrowheads="1"/>
          </p:cNvPicPr>
          <p:nvPr/>
        </p:nvPicPr>
        <p:blipFill>
          <a:blip r:embed="rId3"/>
          <a:srcRect/>
          <a:stretch>
            <a:fillRect/>
          </a:stretch>
        </p:blipFill>
        <p:spPr bwMode="auto">
          <a:xfrm>
            <a:off x="8043002" y="6140490"/>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3558835" y="4370241"/>
            <a:ext cx="1397814" cy="2755863"/>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4 Conclusion</a:t>
            </a:r>
          </a:p>
          <a:p>
            <a:pPr algn="ctr"/>
            <a:endParaRPr lang="en-US" sz="1000" dirty="0">
              <a:solidFill>
                <a:srgbClr val="FFFFFF"/>
              </a:solidFill>
            </a:endParaRPr>
          </a:p>
          <a:p>
            <a:pPr algn="ctr"/>
            <a:r>
              <a:rPr lang="en-US" sz="1000" dirty="0" err="1">
                <a:solidFill>
                  <a:srgbClr val="FFFFFF"/>
                </a:solidFill>
              </a:rPr>
              <a:t>Synthèse</a:t>
            </a:r>
            <a:r>
              <a:rPr lang="en-US" sz="1000" dirty="0">
                <a:solidFill>
                  <a:srgbClr val="FFFFFF"/>
                </a:solidFill>
              </a:rPr>
              <a:t> </a:t>
            </a:r>
          </a:p>
          <a:p>
            <a:pPr algn="ctr"/>
            <a:r>
              <a:rPr lang="en-US" sz="1000" dirty="0">
                <a:solidFill>
                  <a:srgbClr val="FFFFFF"/>
                </a:solidFill>
              </a:rPr>
              <a:t>Perspectives</a:t>
            </a:r>
          </a:p>
          <a:p>
            <a:pPr algn="ctr"/>
            <a:r>
              <a:rPr lang="en-US" sz="1000" dirty="0">
                <a:solidFill>
                  <a:srgbClr val="FFFFFF"/>
                </a:solidFill>
              </a:rPr>
              <a:t> </a:t>
            </a:r>
          </a:p>
        </p:txBody>
      </p:sp>
      <p:sp>
        <p:nvSpPr>
          <p:cNvPr id="21" name="Chevron 20"/>
          <p:cNvSpPr/>
          <p:nvPr/>
        </p:nvSpPr>
        <p:spPr>
          <a:xfrm rot="5400000">
            <a:off x="3357021" y="3167815"/>
            <a:ext cx="1801444" cy="2755861"/>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fr-FR" dirty="0">
                <a:solidFill>
                  <a:srgbClr val="FFFFFF"/>
                </a:solidFill>
              </a:rPr>
              <a:t>3 Résultats</a:t>
            </a:r>
          </a:p>
          <a:p>
            <a:pPr algn="ctr"/>
            <a:r>
              <a:rPr lang="en-US" sz="1000" dirty="0">
                <a:solidFill>
                  <a:srgbClr val="FFFFFF"/>
                </a:solidFill>
              </a:rPr>
              <a:t> </a:t>
            </a:r>
          </a:p>
          <a:p>
            <a:pPr algn="ctr"/>
            <a:r>
              <a:rPr lang="en-US" sz="1000" dirty="0">
                <a:solidFill>
                  <a:srgbClr val="FFFFFF"/>
                </a:solidFill>
              </a:rPr>
              <a:t>ANALYSES</a:t>
            </a:r>
          </a:p>
          <a:p>
            <a:pPr algn="ctr"/>
            <a:r>
              <a:rPr lang="en-US" sz="1000" dirty="0">
                <a:solidFill>
                  <a:srgbClr val="FFFFFF"/>
                </a:solidFill>
              </a:rPr>
              <a:t>VISUALISATION </a:t>
            </a:r>
          </a:p>
        </p:txBody>
      </p:sp>
      <p:sp>
        <p:nvSpPr>
          <p:cNvPr id="22" name="Chevron 21"/>
          <p:cNvSpPr/>
          <p:nvPr/>
        </p:nvSpPr>
        <p:spPr>
          <a:xfrm rot="5400000">
            <a:off x="3435886" y="1926579"/>
            <a:ext cx="1643711" cy="2755862"/>
          </a:xfrm>
          <a:prstGeom prst="chevron">
            <a:avLst>
              <a:gd name="adj" fmla="val 20758"/>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57734" rtlCol="0" anchor="t" anchorCtr="0"/>
          <a:lstStyle/>
          <a:p>
            <a:pPr algn="ctr"/>
            <a:r>
              <a:rPr lang="en-US" dirty="0">
                <a:solidFill>
                  <a:srgbClr val="FFFFFF"/>
                </a:solidFill>
              </a:rPr>
              <a:t>2 </a:t>
            </a:r>
            <a:r>
              <a:rPr lang="fr-FR" dirty="0">
                <a:solidFill>
                  <a:srgbClr val="FFFFFF"/>
                </a:solidFill>
              </a:rPr>
              <a:t>Architecture </a:t>
            </a:r>
          </a:p>
          <a:p>
            <a:pPr algn="ctr"/>
            <a:r>
              <a:rPr lang="fr-FR" sz="1000" dirty="0">
                <a:solidFill>
                  <a:srgbClr val="FFFFFF"/>
                </a:solidFill>
              </a:rPr>
              <a:t> </a:t>
            </a:r>
          </a:p>
          <a:p>
            <a:pPr algn="ctr"/>
            <a:r>
              <a:rPr lang="fr-FR" sz="1000" dirty="0">
                <a:solidFill>
                  <a:srgbClr val="FFFFFF"/>
                </a:solidFill>
              </a:rPr>
              <a:t>ARCHITECTURE</a:t>
            </a:r>
          </a:p>
          <a:p>
            <a:pPr algn="ctr"/>
            <a:r>
              <a:rPr lang="fr-FR" sz="1000" dirty="0">
                <a:solidFill>
                  <a:srgbClr val="FFFFFF"/>
                </a:solidFill>
              </a:rPr>
              <a:t>USAGE TECHNOLOGIES</a:t>
            </a:r>
          </a:p>
        </p:txBody>
      </p:sp>
      <p:sp>
        <p:nvSpPr>
          <p:cNvPr id="4" name="Pentagon 3"/>
          <p:cNvSpPr/>
          <p:nvPr/>
        </p:nvSpPr>
        <p:spPr>
          <a:xfrm rot="5400000">
            <a:off x="3380811" y="674930"/>
            <a:ext cx="1753864" cy="2755862"/>
          </a:xfrm>
          <a:prstGeom prst="homePlate">
            <a:avLst>
              <a:gd name="adj" fmla="val 22102"/>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r>
              <a:rPr lang="fr-FR" dirty="0">
                <a:solidFill>
                  <a:srgbClr val="FFFFFF"/>
                </a:solidFill>
              </a:rPr>
              <a:t>1 Cadre du Projet</a:t>
            </a:r>
          </a:p>
          <a:p>
            <a:pPr algn="ctr">
              <a:lnSpc>
                <a:spcPct val="90000"/>
              </a:lnSpc>
            </a:pPr>
            <a:r>
              <a:rPr lang="fr-FR" sz="1000" dirty="0">
                <a:solidFill>
                  <a:srgbClr val="FFFFFF"/>
                </a:solidFill>
              </a:rPr>
              <a:t> </a:t>
            </a:r>
          </a:p>
          <a:p>
            <a:pPr algn="ctr">
              <a:lnSpc>
                <a:spcPct val="90000"/>
              </a:lnSpc>
            </a:pPr>
            <a:r>
              <a:rPr lang="fr-FR" sz="1000" dirty="0">
                <a:solidFill>
                  <a:srgbClr val="FFFFFF"/>
                </a:solidFill>
              </a:rPr>
              <a:t>Organisation</a:t>
            </a:r>
          </a:p>
          <a:p>
            <a:pPr algn="ctr">
              <a:lnSpc>
                <a:spcPct val="90000"/>
              </a:lnSpc>
            </a:pPr>
            <a:r>
              <a:rPr lang="fr-FR" sz="1000" dirty="0">
                <a:solidFill>
                  <a:srgbClr val="FFFFFF"/>
                </a:solidFill>
              </a:rPr>
              <a:t>Contexte</a:t>
            </a:r>
          </a:p>
          <a:p>
            <a:pPr algn="ctr">
              <a:lnSpc>
                <a:spcPct val="90000"/>
              </a:lnSpc>
            </a:pPr>
            <a:r>
              <a:rPr lang="fr-FR" sz="1000" dirty="0">
                <a:solidFill>
                  <a:srgbClr val="FFFFFF"/>
                </a:solidFill>
              </a:rPr>
              <a:t>Problématiques </a:t>
            </a:r>
          </a:p>
          <a:p>
            <a:pPr algn="ctr">
              <a:lnSpc>
                <a:spcPct val="90000"/>
              </a:lnSpc>
            </a:pPr>
            <a:r>
              <a:rPr lang="fr-FR" sz="1000" dirty="0">
                <a:solidFill>
                  <a:srgbClr val="FFFFFF"/>
                </a:solidFill>
              </a:rPr>
              <a:t>Objectifs</a:t>
            </a:r>
          </a:p>
        </p:txBody>
      </p:sp>
      <p:sp>
        <p:nvSpPr>
          <p:cNvPr id="2" name="Title 1"/>
          <p:cNvSpPr>
            <a:spLocks noGrp="1"/>
          </p:cNvSpPr>
          <p:nvPr>
            <p:ph type="title"/>
          </p:nvPr>
        </p:nvSpPr>
        <p:spPr>
          <a:xfrm>
            <a:off x="395536" y="279962"/>
            <a:ext cx="7772400" cy="817561"/>
          </a:xfrm>
        </p:spPr>
        <p:txBody>
          <a:bodyPr>
            <a:normAutofit/>
          </a:bodyPr>
          <a:lstStyle/>
          <a:p>
            <a:r>
              <a:rPr lang="fr-FR" sz="2400" b="1" dirty="0" smtClean="0">
                <a:solidFill>
                  <a:srgbClr val="002060"/>
                </a:solidFill>
              </a:rPr>
              <a:t>Plan</a:t>
            </a:r>
            <a:endParaRPr lang="fr-FR" sz="2400" b="1" dirty="0">
              <a:solidFill>
                <a:srgbClr val="002060"/>
              </a:solidFill>
            </a:endParaRPr>
          </a:p>
        </p:txBody>
      </p:sp>
      <p:sp>
        <p:nvSpPr>
          <p:cNvPr id="10" name="Oval 9"/>
          <p:cNvSpPr/>
          <p:nvPr/>
        </p:nvSpPr>
        <p:spPr>
          <a:xfrm>
            <a:off x="1943708" y="1961679"/>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72285" y="412653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976156" y="2928451"/>
            <a:ext cx="576064" cy="576064"/>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981822" y="5250911"/>
            <a:ext cx="576064" cy="576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flipV="1">
            <a:off x="5652120" y="3174132"/>
            <a:ext cx="329703" cy="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5652120" y="5538859"/>
            <a:ext cx="329703" cy="1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517796" y="2249627"/>
            <a:ext cx="329703" cy="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550109" y="4399154"/>
            <a:ext cx="329703" cy="16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098008" y="3050303"/>
            <a:ext cx="332360" cy="332360"/>
          </a:xfrm>
          <a:prstGeom prst="rect">
            <a:avLst/>
          </a:prstGeom>
        </p:spPr>
      </p:pic>
      <p:pic>
        <p:nvPicPr>
          <p:cNvPr id="25" name="Picture 2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2055633" y="2137104"/>
            <a:ext cx="352214" cy="225214"/>
          </a:xfrm>
          <a:prstGeom prst="rect">
            <a:avLst/>
          </a:prstGeom>
          <a:solidFill>
            <a:schemeClr val="accent1">
              <a:lumMod val="20000"/>
              <a:lumOff val="80000"/>
            </a:schemeClr>
          </a:solidFill>
        </p:spPr>
      </p:pic>
      <p:sp>
        <p:nvSpPr>
          <p:cNvPr id="36" name="Freeform 121"/>
          <p:cNvSpPr>
            <a:spLocks noEditPoints="1"/>
          </p:cNvSpPr>
          <p:nvPr/>
        </p:nvSpPr>
        <p:spPr bwMode="auto">
          <a:xfrm>
            <a:off x="2087946" y="4202388"/>
            <a:ext cx="372983" cy="40603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Freeform 126"/>
          <p:cNvSpPr>
            <a:spLocks noEditPoints="1"/>
          </p:cNvSpPr>
          <p:nvPr/>
        </p:nvSpPr>
        <p:spPr bwMode="auto">
          <a:xfrm>
            <a:off x="6103674" y="5342093"/>
            <a:ext cx="332360" cy="39858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8" name="Image 37" descr="fitec.png"/>
          <p:cNvPicPr>
            <a:picLocks noChangeAspect="1"/>
          </p:cNvPicPr>
          <p:nvPr/>
        </p:nvPicPr>
        <p:blipFill>
          <a:blip r:embed="rId4"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0" name="Picture 1" descr="G:\projet\slides\Fotolia_52254526_XS-300x200.jpg"/>
          <p:cNvPicPr>
            <a:picLocks noChangeAspect="1" noChangeArrowheads="1"/>
          </p:cNvPicPr>
          <p:nvPr/>
        </p:nvPicPr>
        <p:blipFill>
          <a:blip r:embed="rId5"/>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658371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 CONCLUSION &amp; PRESPECTIVES</a:t>
            </a:r>
            <a:endParaRPr lang="en-US" b="1" dirty="0"/>
          </a:p>
        </p:txBody>
      </p:sp>
      <p:grpSp>
        <p:nvGrpSpPr>
          <p:cNvPr id="3" name="Group 156"/>
          <p:cNvGrpSpPr/>
          <p:nvPr/>
        </p:nvGrpSpPr>
        <p:grpSpPr>
          <a:xfrm>
            <a:off x="1305702" y="1359985"/>
            <a:ext cx="2560869" cy="1511345"/>
            <a:chOff x="640449" y="313260"/>
            <a:chExt cx="2560869" cy="1511345"/>
          </a:xfrm>
        </p:grpSpPr>
        <p:sp>
          <p:nvSpPr>
            <p:cNvPr id="6" name="Rounded Rectangle 5"/>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 name="Rounded Rectangle 6"/>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 name="Rounded Rectangle 7"/>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640080" bIns="0" rtlCol="0" anchor="ctr"/>
            <a:lstStyle/>
            <a:p>
              <a:pPr algn="ctr"/>
              <a:r>
                <a:rPr lang="fr-FR" sz="1400" dirty="0" smtClean="0">
                  <a:solidFill>
                    <a:srgbClr val="FFFFFF"/>
                  </a:solidFill>
                </a:rPr>
                <a:t>CONCLUSION</a:t>
              </a:r>
              <a:endParaRPr lang="en-US" sz="1400" dirty="0"/>
            </a:p>
          </p:txBody>
        </p:sp>
        <p:sp>
          <p:nvSpPr>
            <p:cNvPr id="12" name="Oval 11"/>
            <p:cNvSpPr/>
            <p:nvPr/>
          </p:nvSpPr>
          <p:spPr>
            <a:xfrm>
              <a:off x="2670368" y="1108698"/>
              <a:ext cx="374532" cy="37752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01</a:t>
              </a:r>
            </a:p>
          </p:txBody>
        </p:sp>
      </p:grpSp>
      <p:grpSp>
        <p:nvGrpSpPr>
          <p:cNvPr id="4" name="Group 157"/>
          <p:cNvGrpSpPr/>
          <p:nvPr/>
        </p:nvGrpSpPr>
        <p:grpSpPr>
          <a:xfrm>
            <a:off x="2670682" y="1982769"/>
            <a:ext cx="2866927" cy="1511345"/>
            <a:chOff x="1714501" y="954126"/>
            <a:chExt cx="2866927" cy="1511345"/>
          </a:xfrm>
        </p:grpSpPr>
        <p:sp>
          <p:nvSpPr>
            <p:cNvPr id="69" name="Rounded Rectangle 68"/>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0" name="Rounded Rectangle 69"/>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1" name="Rounded Rectangle 70"/>
            <p:cNvSpPr/>
            <p:nvPr/>
          </p:nvSpPr>
          <p:spPr>
            <a:xfrm>
              <a:off x="1714501" y="1732588"/>
              <a:ext cx="273296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smtClean="0">
                  <a:solidFill>
                    <a:srgbClr val="FFFFFF"/>
                  </a:solidFill>
                </a:rPr>
                <a:t>PERSPECTIVES</a:t>
              </a:r>
              <a:endParaRPr lang="en-US" sz="1400" dirty="0"/>
            </a:p>
          </p:txBody>
        </p:sp>
        <p:sp useBgFill="1">
          <p:nvSpPr>
            <p:cNvPr id="72" name="Oval 71"/>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02</a:t>
              </a:r>
            </a:p>
          </p:txBody>
        </p:sp>
      </p:grpSp>
      <p:grpSp>
        <p:nvGrpSpPr>
          <p:cNvPr id="5" name="Group 158"/>
          <p:cNvGrpSpPr/>
          <p:nvPr/>
        </p:nvGrpSpPr>
        <p:grpSpPr>
          <a:xfrm>
            <a:off x="4353432" y="2615459"/>
            <a:ext cx="3672283" cy="1539885"/>
            <a:chOff x="3397250" y="1586816"/>
            <a:chExt cx="3672283" cy="1539885"/>
          </a:xfrm>
        </p:grpSpPr>
        <p:sp>
          <p:nvSpPr>
            <p:cNvPr id="73" name="Rounded Rectangle 72"/>
            <p:cNvSpPr/>
            <p:nvPr/>
          </p:nvSpPr>
          <p:spPr>
            <a:xfrm rot="2700000">
              <a:off x="5747132" y="2044016"/>
              <a:ext cx="1325880"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4" name="Rounded Rectangle 73"/>
            <p:cNvSpPr/>
            <p:nvPr/>
          </p:nvSpPr>
          <p:spPr>
            <a:xfrm rot="8100000">
              <a:off x="5747727" y="2715221"/>
              <a:ext cx="1321806"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640080" bIns="0" numCol="1" spcCol="0" rtlCol="0" fromWordArt="0" anchor="ctr" anchorCtr="0" forceAA="0" compatLnSpc="1">
              <a:prstTxWarp prst="textNoShape">
                <a:avLst/>
              </a:prstTxWarp>
              <a:noAutofit/>
            </a:bodyPr>
            <a:lstStyle/>
            <a:p>
              <a:pPr algn="ctr"/>
              <a:endParaRPr lang="en-US" sz="1400"/>
            </a:p>
          </p:txBody>
        </p:sp>
        <p:sp>
          <p:nvSpPr>
            <p:cNvPr id="75" name="Rounded Rectangle 74"/>
            <p:cNvSpPr/>
            <p:nvPr/>
          </p:nvSpPr>
          <p:spPr>
            <a:xfrm>
              <a:off x="3397250" y="2380772"/>
              <a:ext cx="3624191"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8640" tIns="0" rIns="640080" bIns="0" rtlCol="0" anchor="ctr"/>
            <a:lstStyle/>
            <a:p>
              <a:pPr algn="ctr"/>
              <a:r>
                <a:rPr lang="fr-FR" sz="1400" dirty="0" smtClean="0">
                  <a:solidFill>
                    <a:srgbClr val="FFFFFF"/>
                  </a:solidFill>
                </a:rPr>
                <a:t>QUESTIONS/REMARQUES</a:t>
              </a:r>
              <a:endParaRPr lang="en-US" sz="1400" dirty="0"/>
            </a:p>
          </p:txBody>
        </p:sp>
        <p:sp useBgFill="1">
          <p:nvSpPr>
            <p:cNvPr id="76" name="Oval 75"/>
            <p:cNvSpPr/>
            <p:nvPr/>
          </p:nvSpPr>
          <p:spPr>
            <a:xfrm>
              <a:off x="6649790" y="239774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03</a:t>
              </a:r>
            </a:p>
          </p:txBody>
        </p:sp>
      </p:grpSp>
      <p:grpSp>
        <p:nvGrpSpPr>
          <p:cNvPr id="9" name="Group 152"/>
          <p:cNvGrpSpPr/>
          <p:nvPr/>
        </p:nvGrpSpPr>
        <p:grpSpPr>
          <a:xfrm>
            <a:off x="5489516" y="4008036"/>
            <a:ext cx="726878" cy="728662"/>
            <a:chOff x="7204075" y="-1846263"/>
            <a:chExt cx="1939925" cy="1944688"/>
          </a:xfrm>
        </p:grpSpPr>
        <p:sp>
          <p:nvSpPr>
            <p:cNvPr id="123" name="Oval 59"/>
            <p:cNvSpPr>
              <a:spLocks noChangeArrowheads="1"/>
            </p:cNvSpPr>
            <p:nvPr/>
          </p:nvSpPr>
          <p:spPr bwMode="auto">
            <a:xfrm>
              <a:off x="7204075" y="-1846263"/>
              <a:ext cx="1939925" cy="19446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148"/>
            <p:cNvGrpSpPr/>
            <p:nvPr/>
          </p:nvGrpSpPr>
          <p:grpSpPr>
            <a:xfrm>
              <a:off x="7519988" y="-1506538"/>
              <a:ext cx="1312862" cy="1265238"/>
              <a:chOff x="7519988" y="-1506538"/>
              <a:chExt cx="1312862" cy="1265238"/>
            </a:xfrm>
          </p:grpSpPr>
          <p:sp>
            <p:nvSpPr>
              <p:cNvPr id="13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51"/>
          <p:cNvGrpSpPr/>
          <p:nvPr/>
        </p:nvGrpSpPr>
        <p:grpSpPr>
          <a:xfrm>
            <a:off x="3365044" y="3346393"/>
            <a:ext cx="725094" cy="728662"/>
            <a:chOff x="5137150" y="-1846263"/>
            <a:chExt cx="1935163" cy="1944688"/>
          </a:xfrm>
        </p:grpSpPr>
        <p:sp>
          <p:nvSpPr>
            <p:cNvPr id="124" name="Oval 60"/>
            <p:cNvSpPr>
              <a:spLocks noChangeArrowheads="1"/>
            </p:cNvSpPr>
            <p:nvPr/>
          </p:nvSpPr>
          <p:spPr bwMode="auto">
            <a:xfrm>
              <a:off x="5137150" y="-1846263"/>
              <a:ext cx="1935163" cy="194468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47"/>
            <p:cNvGrpSpPr/>
            <p:nvPr/>
          </p:nvGrpSpPr>
          <p:grpSpPr>
            <a:xfrm>
              <a:off x="5526088" y="-1517650"/>
              <a:ext cx="1158875" cy="1292225"/>
              <a:chOff x="5526088" y="-1517650"/>
              <a:chExt cx="1158875" cy="1292225"/>
            </a:xfrm>
          </p:grpSpPr>
          <p:sp>
            <p:nvSpPr>
              <p:cNvPr id="136"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50"/>
          <p:cNvGrpSpPr/>
          <p:nvPr/>
        </p:nvGrpSpPr>
        <p:grpSpPr>
          <a:xfrm>
            <a:off x="1536791" y="2718191"/>
            <a:ext cx="725092" cy="726282"/>
            <a:chOff x="2552700" y="-1971675"/>
            <a:chExt cx="1935163" cy="1938338"/>
          </a:xfrm>
        </p:grpSpPr>
        <p:sp>
          <p:nvSpPr>
            <p:cNvPr id="126"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45"/>
            <p:cNvGrpSpPr/>
            <p:nvPr/>
          </p:nvGrpSpPr>
          <p:grpSpPr>
            <a:xfrm>
              <a:off x="2908300" y="-1620838"/>
              <a:ext cx="1228725" cy="1236663"/>
              <a:chOff x="2908300" y="-1620838"/>
              <a:chExt cx="1228725" cy="1236663"/>
            </a:xfrm>
          </p:grpSpPr>
          <p:sp>
            <p:nvSpPr>
              <p:cNvPr id="14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3" name="Picture 1" descr="G:\projet\slides\Fotolia_52254526_XS-300x200.jpg"/>
          <p:cNvPicPr>
            <a:picLocks noChangeAspect="1" noChangeArrowheads="1"/>
          </p:cNvPicPr>
          <p:nvPr/>
        </p:nvPicPr>
        <p:blipFill>
          <a:blip r:embed="rId2"/>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38895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0-#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900" fill="hold"/>
                                        <p:tgtEl>
                                          <p:spTgt spid="4"/>
                                        </p:tgtEl>
                                        <p:attrNameLst>
                                          <p:attrName>ppt_x</p:attrName>
                                        </p:attrNameLst>
                                      </p:cBhvr>
                                      <p:tavLst>
                                        <p:tav tm="0">
                                          <p:val>
                                            <p:strVal val="0-#ppt_w/2"/>
                                          </p:val>
                                        </p:tav>
                                        <p:tav tm="100000">
                                          <p:val>
                                            <p:strVal val="#ppt_x"/>
                                          </p:val>
                                        </p:tav>
                                      </p:tavLst>
                                    </p:anim>
                                    <p:anim calcmode="lin" valueType="num">
                                      <p:cBhvr additive="base">
                                        <p:cTn id="12" dur="9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1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357911" y="2231848"/>
            <a:ext cx="5659182" cy="798165"/>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520234" y="2553961"/>
            <a:ext cx="7008073" cy="785023"/>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1523999" y="3646546"/>
            <a:ext cx="9099877" cy="0"/>
          </a:xfrm>
          <a:prstGeom prst="line">
            <a:avLst/>
          </a:prstGeom>
          <a:ln w="4191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2209800" y="4266988"/>
            <a:ext cx="5659182" cy="798165"/>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6"/>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V="1">
            <a:off x="-1465681" y="3958017"/>
            <a:ext cx="7008073" cy="785023"/>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5"/>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505200" y="1948578"/>
            <a:ext cx="5501718" cy="775956"/>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21"/>
          <p:cNvSpPr/>
          <p:nvPr/>
        </p:nvSpPr>
        <p:spPr>
          <a:xfrm>
            <a:off x="459797" y="1322766"/>
            <a:ext cx="1489360" cy="261610"/>
          </a:xfrm>
          <a:prstGeom prst="rect">
            <a:avLst/>
          </a:prstGeom>
        </p:spPr>
        <p:txBody>
          <a:bodyPr wrap="square">
            <a:spAutoFit/>
          </a:bodyPr>
          <a:lstStyle/>
          <a:p>
            <a:pPr algn="r"/>
            <a:r>
              <a:rPr lang="en-US" sz="1100" dirty="0" smtClean="0"/>
              <a:t>X</a:t>
            </a:r>
            <a:endParaRPr lang="en-US" sz="1100" dirty="0"/>
          </a:p>
        </p:txBody>
      </p:sp>
      <p:sp>
        <p:nvSpPr>
          <p:cNvPr id="24" name="Rectangle 23"/>
          <p:cNvSpPr/>
          <p:nvPr/>
        </p:nvSpPr>
        <p:spPr>
          <a:xfrm>
            <a:off x="3012324" y="1543445"/>
            <a:ext cx="1221895" cy="261610"/>
          </a:xfrm>
          <a:prstGeom prst="rect">
            <a:avLst/>
          </a:prstGeom>
        </p:spPr>
        <p:txBody>
          <a:bodyPr wrap="square">
            <a:spAutoFit/>
          </a:bodyPr>
          <a:lstStyle/>
          <a:p>
            <a:pPr algn="r"/>
            <a:r>
              <a:rPr lang="en-US" sz="1100" dirty="0" smtClean="0"/>
              <a:t>X</a:t>
            </a:r>
            <a:endParaRPr lang="en-US" sz="1100" dirty="0"/>
          </a:p>
        </p:txBody>
      </p:sp>
      <p:sp>
        <p:nvSpPr>
          <p:cNvPr id="26" name="Rectangle 25"/>
          <p:cNvSpPr/>
          <p:nvPr/>
        </p:nvSpPr>
        <p:spPr>
          <a:xfrm>
            <a:off x="5247075" y="2009600"/>
            <a:ext cx="1195277" cy="261610"/>
          </a:xfrm>
          <a:prstGeom prst="rect">
            <a:avLst/>
          </a:prstGeom>
        </p:spPr>
        <p:txBody>
          <a:bodyPr wrap="square">
            <a:spAutoFit/>
          </a:bodyPr>
          <a:lstStyle/>
          <a:p>
            <a:pPr algn="r"/>
            <a:r>
              <a:rPr lang="en-US" sz="1100" dirty="0" smtClean="0"/>
              <a:t>X</a:t>
            </a:r>
            <a:endParaRPr lang="en-US" sz="1100" dirty="0"/>
          </a:p>
        </p:txBody>
      </p:sp>
      <p:sp>
        <p:nvSpPr>
          <p:cNvPr id="31" name="Rectangle 30"/>
          <p:cNvSpPr/>
          <p:nvPr/>
        </p:nvSpPr>
        <p:spPr>
          <a:xfrm>
            <a:off x="2384758" y="5138029"/>
            <a:ext cx="963089" cy="261610"/>
          </a:xfrm>
          <a:prstGeom prst="rect">
            <a:avLst/>
          </a:prstGeom>
        </p:spPr>
        <p:txBody>
          <a:bodyPr wrap="square">
            <a:spAutoFit/>
          </a:bodyPr>
          <a:lstStyle/>
          <a:p>
            <a:pPr algn="r"/>
            <a:r>
              <a:rPr lang="en-US" sz="1100" dirty="0" smtClean="0"/>
              <a:t>X</a:t>
            </a:r>
            <a:endParaRPr lang="en-US" sz="1100" dirty="0"/>
          </a:p>
        </p:txBody>
      </p:sp>
      <p:sp>
        <p:nvSpPr>
          <p:cNvPr id="32" name="Rectangle 31"/>
          <p:cNvSpPr/>
          <p:nvPr/>
        </p:nvSpPr>
        <p:spPr>
          <a:xfrm>
            <a:off x="4355976" y="4962451"/>
            <a:ext cx="1091458" cy="261610"/>
          </a:xfrm>
          <a:prstGeom prst="rect">
            <a:avLst/>
          </a:prstGeom>
        </p:spPr>
        <p:txBody>
          <a:bodyPr wrap="square">
            <a:spAutoFit/>
          </a:bodyPr>
          <a:lstStyle/>
          <a:p>
            <a:pPr algn="r"/>
            <a:r>
              <a:rPr lang="en-US" sz="1100" dirty="0" smtClean="0"/>
              <a:t>X</a:t>
            </a:r>
            <a:endParaRPr lang="en-US" sz="1100" dirty="0"/>
          </a:p>
        </p:txBody>
      </p:sp>
      <p:sp>
        <p:nvSpPr>
          <p:cNvPr id="21" name="Freeform 139"/>
          <p:cNvSpPr>
            <a:spLocks noEditPoints="1"/>
          </p:cNvSpPr>
          <p:nvPr/>
        </p:nvSpPr>
        <p:spPr bwMode="auto">
          <a:xfrm>
            <a:off x="4403567" y="1658262"/>
            <a:ext cx="472856" cy="473354"/>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28" name="Freeform 139"/>
          <p:cNvSpPr>
            <a:spLocks noEditPoints="1"/>
          </p:cNvSpPr>
          <p:nvPr/>
        </p:nvSpPr>
        <p:spPr bwMode="auto">
          <a:xfrm>
            <a:off x="6606615" y="1970026"/>
            <a:ext cx="472856" cy="473354"/>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4" name="Freeform 139"/>
          <p:cNvSpPr>
            <a:spLocks noEditPoints="1"/>
          </p:cNvSpPr>
          <p:nvPr/>
        </p:nvSpPr>
        <p:spPr bwMode="auto">
          <a:xfrm>
            <a:off x="3502274" y="5076423"/>
            <a:ext cx="472856" cy="473354"/>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5" name="Freeform 139"/>
          <p:cNvSpPr>
            <a:spLocks noEditPoints="1"/>
          </p:cNvSpPr>
          <p:nvPr/>
        </p:nvSpPr>
        <p:spPr bwMode="auto">
          <a:xfrm>
            <a:off x="5625118" y="4725144"/>
            <a:ext cx="472856" cy="473354"/>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37" name="Title 15"/>
          <p:cNvSpPr txBox="1">
            <a:spLocks/>
          </p:cNvSpPr>
          <p:nvPr/>
        </p:nvSpPr>
        <p:spPr>
          <a:xfrm>
            <a:off x="685800" y="279962"/>
            <a:ext cx="7772400" cy="817561"/>
          </a:xfrm>
          <a:prstGeom prst="rect">
            <a:avLst/>
          </a:prstGeom>
        </p:spPr>
        <p:txBody>
          <a:bodyPr vert="horz" lIns="0" tIns="0" rIns="0" bIns="0" rtlCol="0" anchor="ctr">
            <a:normAutofit/>
          </a:bodyPr>
          <a:lstStyle/>
          <a:p>
            <a:pPr lvl="0" algn="ctr" defTabSz="914378">
              <a:lnSpc>
                <a:spcPct val="86000"/>
              </a:lnSpc>
              <a:spcBef>
                <a:spcPct val="0"/>
              </a:spcBef>
            </a:pPr>
            <a:r>
              <a:rPr kumimoji="0" lang="en-US" sz="2100" b="1" i="0" u="none" strike="noStrike" kern="800" cap="none" spc="-40" normalizeH="0" baseline="0" noProof="0" dirty="0" smtClean="0">
                <a:ln>
                  <a:noFill/>
                </a:ln>
                <a:solidFill>
                  <a:schemeClr val="tx1"/>
                </a:solidFill>
                <a:effectLst/>
                <a:uLnTx/>
                <a:uFillTx/>
                <a:latin typeface="+mj-lt"/>
                <a:ea typeface="+mj-ea"/>
                <a:cs typeface="+mj-cs"/>
              </a:rPr>
              <a:t>4. </a:t>
            </a:r>
            <a:r>
              <a:rPr lang="en-US" sz="2000" b="1" dirty="0" smtClean="0"/>
              <a:t>CONCLUSION</a:t>
            </a:r>
            <a:endParaRPr kumimoji="0" lang="en-US" sz="2100" b="1" i="0" u="none" strike="noStrike" kern="800" cap="none" spc="-40" normalizeH="0" baseline="0" noProof="0" dirty="0">
              <a:ln>
                <a:noFill/>
              </a:ln>
              <a:solidFill>
                <a:schemeClr val="tx1"/>
              </a:solidFill>
              <a:effectLst/>
              <a:uLnTx/>
              <a:uFillTx/>
              <a:latin typeface="+mj-lt"/>
              <a:ea typeface="+mj-ea"/>
              <a:cs typeface="+mj-cs"/>
            </a:endParaRPr>
          </a:p>
        </p:txBody>
      </p:sp>
      <p:pic>
        <p:nvPicPr>
          <p:cNvPr id="18" name="Picture 1" descr="G:\projet\slides\Fotolia_52254526_XS-300x200.jpg"/>
          <p:cNvPicPr>
            <a:picLocks noChangeAspect="1" noChangeArrowheads="1"/>
          </p:cNvPicPr>
          <p:nvPr/>
        </p:nvPicPr>
        <p:blipFill>
          <a:blip r:embed="rId2"/>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921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22" presetClass="entr" presetSubtype="8" fill="hold" grpId="0" nodeType="withEffect">
                                  <p:stCondLst>
                                    <p:cond delay="6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22" presetClass="entr" presetSubtype="8" fill="hold" nodeType="withEffect">
                                  <p:stCondLst>
                                    <p:cond delay="90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12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22" presetClass="entr" presetSubtype="8" fill="hold" grpId="0"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10" presetClass="entr" presetSubtype="0" fill="hold" grpId="0" nodeType="withEffect">
                                  <p:stCondLst>
                                    <p:cond delay="17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animBg="1"/>
      <p:bldP spid="19" grpId="0" animBg="1"/>
      <p:bldP spid="22" grpId="0"/>
      <p:bldP spid="24" grpId="0"/>
      <p:bldP spid="26" grpId="0"/>
      <p:bldP spid="31" grpId="0"/>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001" y="2527019"/>
            <a:ext cx="4153568" cy="72680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762001" y="3248733"/>
            <a:ext cx="4153568" cy="72680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762001" y="3971573"/>
            <a:ext cx="4153568" cy="72680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19"/>
          <p:cNvSpPr/>
          <p:nvPr/>
        </p:nvSpPr>
        <p:spPr>
          <a:xfrm>
            <a:off x="762001" y="1805304"/>
            <a:ext cx="4153568" cy="7268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Title 15"/>
          <p:cNvSpPr>
            <a:spLocks noGrp="1"/>
          </p:cNvSpPr>
          <p:nvPr>
            <p:ph type="title"/>
          </p:nvPr>
        </p:nvSpPr>
        <p:spPr/>
        <p:txBody>
          <a:bodyPr/>
          <a:lstStyle/>
          <a:p>
            <a:r>
              <a:rPr lang="fr-FR" b="1" dirty="0" smtClean="0"/>
              <a:t>4. PERSPECTIVES</a:t>
            </a:r>
            <a:endParaRPr lang="fr-FR" b="1" dirty="0"/>
          </a:p>
        </p:txBody>
      </p:sp>
      <p:sp>
        <p:nvSpPr>
          <p:cNvPr id="10" name="Freeform 37"/>
          <p:cNvSpPr>
            <a:spLocks/>
          </p:cNvSpPr>
          <p:nvPr/>
        </p:nvSpPr>
        <p:spPr bwMode="auto">
          <a:xfrm>
            <a:off x="897478" y="5589430"/>
            <a:ext cx="3750501" cy="3327375"/>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fr-FR">
              <a:ln>
                <a:solidFill>
                  <a:schemeClr val="accent2"/>
                </a:solidFill>
              </a:ln>
              <a:solidFill>
                <a:srgbClr val="373737"/>
              </a:solidFill>
              <a:latin typeface="Gotham Light"/>
              <a:cs typeface="Gotham Light"/>
            </a:endParaRPr>
          </a:p>
        </p:txBody>
      </p:sp>
      <p:sp>
        <p:nvSpPr>
          <p:cNvPr id="52" name="Freeform 51"/>
          <p:cNvSpPr/>
          <p:nvPr/>
        </p:nvSpPr>
        <p:spPr>
          <a:xfrm rot="16200000">
            <a:off x="4648232" y="2063630"/>
            <a:ext cx="992134" cy="475485"/>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fr-FR"/>
          </a:p>
        </p:txBody>
      </p:sp>
      <p:sp>
        <p:nvSpPr>
          <p:cNvPr id="51" name="Freeform 50"/>
          <p:cNvSpPr/>
          <p:nvPr/>
        </p:nvSpPr>
        <p:spPr>
          <a:xfrm rot="16200000">
            <a:off x="4519519" y="2914058"/>
            <a:ext cx="1249561" cy="475485"/>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fr-FR" sz="3200"/>
          </a:p>
        </p:txBody>
      </p:sp>
      <p:sp>
        <p:nvSpPr>
          <p:cNvPr id="50" name="Freeform 49"/>
          <p:cNvSpPr/>
          <p:nvPr/>
        </p:nvSpPr>
        <p:spPr>
          <a:xfrm rot="16200000">
            <a:off x="4381222" y="3774068"/>
            <a:ext cx="1526156" cy="475485"/>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fr-FR" sz="3200"/>
          </a:p>
        </p:txBody>
      </p:sp>
      <p:sp>
        <p:nvSpPr>
          <p:cNvPr id="31" name="Freeform 30"/>
          <p:cNvSpPr/>
          <p:nvPr/>
        </p:nvSpPr>
        <p:spPr>
          <a:xfrm rot="16200000">
            <a:off x="4248625" y="4629506"/>
            <a:ext cx="1791350" cy="475485"/>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fr-FR"/>
          </a:p>
        </p:txBody>
      </p:sp>
      <p:sp>
        <p:nvSpPr>
          <p:cNvPr id="27" name="Rectangle 26"/>
          <p:cNvSpPr/>
          <p:nvPr/>
        </p:nvSpPr>
        <p:spPr>
          <a:xfrm>
            <a:off x="5381204" y="2794446"/>
            <a:ext cx="3873921" cy="99213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fr-FR" sz="3200" smtClean="0">
                <a:solidFill>
                  <a:srgbClr val="FFFFFF"/>
                </a:solidFill>
              </a:rPr>
              <a:t>D</a:t>
            </a:r>
            <a:endParaRPr lang="fr-FR" sz="3200">
              <a:solidFill>
                <a:srgbClr val="FFFFFF"/>
              </a:solidFill>
            </a:endParaRPr>
          </a:p>
        </p:txBody>
      </p:sp>
      <p:sp>
        <p:nvSpPr>
          <p:cNvPr id="28" name="Rectangle 27"/>
          <p:cNvSpPr/>
          <p:nvPr/>
        </p:nvSpPr>
        <p:spPr>
          <a:xfrm>
            <a:off x="5381204" y="1805305"/>
            <a:ext cx="3873921" cy="9921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fr-FR" sz="3200" smtClean="0">
                <a:solidFill>
                  <a:srgbClr val="FFFFFF"/>
                </a:solidFill>
              </a:rPr>
              <a:t>I</a:t>
            </a:r>
            <a:endParaRPr lang="fr-FR" sz="3200">
              <a:solidFill>
                <a:srgbClr val="FFFFFF"/>
              </a:solidFill>
            </a:endParaRPr>
          </a:p>
        </p:txBody>
      </p:sp>
      <p:sp>
        <p:nvSpPr>
          <p:cNvPr id="29" name="Rectangle 28"/>
          <p:cNvSpPr/>
          <p:nvPr/>
        </p:nvSpPr>
        <p:spPr>
          <a:xfrm>
            <a:off x="5381204" y="3782753"/>
            <a:ext cx="3873921" cy="9921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fr-FR" sz="3200" smtClean="0">
                <a:solidFill>
                  <a:srgbClr val="FFFFFF"/>
                </a:solidFill>
              </a:rPr>
              <a:t>É</a:t>
            </a:r>
            <a:endParaRPr lang="fr-FR" sz="3200">
              <a:solidFill>
                <a:srgbClr val="FFFFFF"/>
              </a:solidFill>
            </a:endParaRPr>
          </a:p>
        </p:txBody>
      </p:sp>
      <p:sp>
        <p:nvSpPr>
          <p:cNvPr id="30" name="Rectangle 29"/>
          <p:cNvSpPr/>
          <p:nvPr/>
        </p:nvSpPr>
        <p:spPr>
          <a:xfrm>
            <a:off x="5381204" y="4770788"/>
            <a:ext cx="3873921" cy="99213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74320" tIns="0" rtlCol="0" anchor="ctr"/>
          <a:lstStyle/>
          <a:p>
            <a:r>
              <a:rPr lang="fr-FR" sz="3200" smtClean="0">
                <a:solidFill>
                  <a:srgbClr val="FFFFFF"/>
                </a:solidFill>
              </a:rPr>
              <a:t>E</a:t>
            </a:r>
            <a:endParaRPr lang="fr-FR" sz="3200">
              <a:solidFill>
                <a:srgbClr val="FFFFFF"/>
              </a:solidFill>
            </a:endParaRPr>
          </a:p>
        </p:txBody>
      </p:sp>
      <p:sp>
        <p:nvSpPr>
          <p:cNvPr id="33" name="Rectangle 32"/>
          <p:cNvSpPr/>
          <p:nvPr/>
        </p:nvSpPr>
        <p:spPr>
          <a:xfrm>
            <a:off x="6324600" y="2066525"/>
            <a:ext cx="2590800" cy="445507"/>
          </a:xfrm>
          <a:prstGeom prst="rect">
            <a:avLst/>
          </a:prstGeom>
        </p:spPr>
        <p:txBody>
          <a:bodyPr wrap="square" lIns="0" rIns="0">
            <a:spAutoFit/>
          </a:bodyPr>
          <a:lstStyle/>
          <a:p>
            <a:pPr>
              <a:lnSpc>
                <a:spcPct val="85000"/>
              </a:lnSpc>
            </a:pPr>
            <a:r>
              <a:rPr lang="fr-FR" sz="1600" smtClean="0">
                <a:solidFill>
                  <a:srgbClr val="FFFFFF"/>
                </a:solidFill>
              </a:rPr>
              <a:t>Marché Mobile</a:t>
            </a:r>
          </a:p>
          <a:p>
            <a:pPr>
              <a:lnSpc>
                <a:spcPct val="85000"/>
              </a:lnSpc>
            </a:pPr>
            <a:r>
              <a:rPr lang="fr-FR" sz="1100" smtClean="0">
                <a:solidFill>
                  <a:srgbClr val="FFFFFF"/>
                </a:solidFill>
              </a:rPr>
              <a:t>Application smart phone</a:t>
            </a:r>
            <a:endParaRPr lang="fr-FR" sz="1100">
              <a:solidFill>
                <a:srgbClr val="FFFFFF"/>
              </a:solidFill>
            </a:endParaRPr>
          </a:p>
        </p:txBody>
      </p:sp>
      <p:sp>
        <p:nvSpPr>
          <p:cNvPr id="34" name="Rectangle 33"/>
          <p:cNvSpPr/>
          <p:nvPr/>
        </p:nvSpPr>
        <p:spPr>
          <a:xfrm>
            <a:off x="6324600" y="3060701"/>
            <a:ext cx="2590800" cy="445507"/>
          </a:xfrm>
          <a:prstGeom prst="rect">
            <a:avLst/>
          </a:prstGeom>
        </p:spPr>
        <p:txBody>
          <a:bodyPr wrap="square" lIns="0" rIns="0">
            <a:spAutoFit/>
          </a:bodyPr>
          <a:lstStyle/>
          <a:p>
            <a:pPr>
              <a:lnSpc>
                <a:spcPct val="85000"/>
              </a:lnSpc>
            </a:pPr>
            <a:r>
              <a:rPr lang="fr-FR" sz="1600" dirty="0" smtClean="0">
                <a:solidFill>
                  <a:srgbClr val="FFFFFF"/>
                </a:solidFill>
              </a:rPr>
              <a:t>Célébrités / Marques / Réseaux</a:t>
            </a:r>
          </a:p>
          <a:p>
            <a:pPr>
              <a:lnSpc>
                <a:spcPct val="85000"/>
              </a:lnSpc>
            </a:pPr>
            <a:r>
              <a:rPr lang="fr-FR" sz="1100" dirty="0" smtClean="0">
                <a:solidFill>
                  <a:srgbClr val="FFFFFF"/>
                </a:solidFill>
              </a:rPr>
              <a:t>Elargissement du marché</a:t>
            </a:r>
            <a:endParaRPr lang="fr-FR" sz="1100" dirty="0">
              <a:solidFill>
                <a:srgbClr val="FFFFFF"/>
              </a:solidFill>
            </a:endParaRPr>
          </a:p>
        </p:txBody>
      </p:sp>
      <p:sp>
        <p:nvSpPr>
          <p:cNvPr id="39" name="Rectangle 38"/>
          <p:cNvSpPr/>
          <p:nvPr/>
        </p:nvSpPr>
        <p:spPr>
          <a:xfrm>
            <a:off x="6324600" y="4044293"/>
            <a:ext cx="2590800" cy="445507"/>
          </a:xfrm>
          <a:prstGeom prst="rect">
            <a:avLst/>
          </a:prstGeom>
        </p:spPr>
        <p:txBody>
          <a:bodyPr wrap="square" lIns="0" rIns="0">
            <a:spAutoFit/>
          </a:bodyPr>
          <a:lstStyle/>
          <a:p>
            <a:pPr>
              <a:lnSpc>
                <a:spcPct val="85000"/>
              </a:lnSpc>
            </a:pPr>
            <a:r>
              <a:rPr lang="fr-FR" sz="1600" dirty="0" smtClean="0">
                <a:solidFill>
                  <a:srgbClr val="FFFFFF"/>
                </a:solidFill>
              </a:rPr>
              <a:t>Améliorer la data collection</a:t>
            </a:r>
          </a:p>
          <a:p>
            <a:pPr>
              <a:lnSpc>
                <a:spcPct val="85000"/>
              </a:lnSpc>
            </a:pPr>
            <a:r>
              <a:rPr lang="fr-FR" sz="1100" dirty="0" smtClean="0">
                <a:solidFill>
                  <a:srgbClr val="FFFFFF"/>
                </a:solidFill>
              </a:rPr>
              <a:t>Améliorer la qualité des données</a:t>
            </a:r>
            <a:endParaRPr lang="fr-FR" sz="1100" dirty="0">
              <a:solidFill>
                <a:srgbClr val="FFFFFF"/>
              </a:solidFill>
            </a:endParaRPr>
          </a:p>
        </p:txBody>
      </p:sp>
      <p:sp>
        <p:nvSpPr>
          <p:cNvPr id="42" name="Rectangle 41"/>
          <p:cNvSpPr/>
          <p:nvPr/>
        </p:nvSpPr>
        <p:spPr>
          <a:xfrm>
            <a:off x="6324600" y="5049709"/>
            <a:ext cx="2590800" cy="445507"/>
          </a:xfrm>
          <a:prstGeom prst="rect">
            <a:avLst/>
          </a:prstGeom>
        </p:spPr>
        <p:txBody>
          <a:bodyPr wrap="square" lIns="0" rIns="0">
            <a:spAutoFit/>
          </a:bodyPr>
          <a:lstStyle/>
          <a:p>
            <a:pPr>
              <a:lnSpc>
                <a:spcPct val="85000"/>
              </a:lnSpc>
            </a:pPr>
            <a:r>
              <a:rPr lang="fr-FR" sz="1600" dirty="0" smtClean="0">
                <a:solidFill>
                  <a:srgbClr val="FFFFFF"/>
                </a:solidFill>
              </a:rPr>
              <a:t>Evoluer les analyses</a:t>
            </a:r>
          </a:p>
          <a:p>
            <a:pPr>
              <a:lnSpc>
                <a:spcPct val="85000"/>
              </a:lnSpc>
            </a:pPr>
            <a:r>
              <a:rPr lang="fr-FR" sz="1100" dirty="0" smtClean="0">
                <a:solidFill>
                  <a:srgbClr val="FFFFFF"/>
                </a:solidFill>
              </a:rPr>
              <a:t>Prédiction</a:t>
            </a:r>
            <a:endParaRPr lang="fr-FR" sz="1100" dirty="0">
              <a:solidFill>
                <a:srgbClr val="FFFFFF"/>
              </a:solidFill>
            </a:endParaRPr>
          </a:p>
        </p:txBody>
      </p:sp>
      <p:sp useBgFill="1">
        <p:nvSpPr>
          <p:cNvPr id="23" name="Freeform 35"/>
          <p:cNvSpPr>
            <a:spLocks/>
          </p:cNvSpPr>
          <p:nvPr/>
        </p:nvSpPr>
        <p:spPr bwMode="white">
          <a:xfrm>
            <a:off x="-196218" y="1762117"/>
            <a:ext cx="2517765" cy="6823645"/>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rgbClr val="373737"/>
              </a:solidFill>
              <a:latin typeface="Gotham Light"/>
              <a:cs typeface="Gotham Light"/>
            </a:endParaRPr>
          </a:p>
        </p:txBody>
      </p:sp>
      <p:sp>
        <p:nvSpPr>
          <p:cNvPr id="9" name="Freeform 36"/>
          <p:cNvSpPr>
            <a:spLocks noEditPoints="1"/>
          </p:cNvSpPr>
          <p:nvPr/>
        </p:nvSpPr>
        <p:spPr bwMode="auto">
          <a:xfrm>
            <a:off x="522098" y="1600201"/>
            <a:ext cx="3832821" cy="5233907"/>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fr-FR">
              <a:ln>
                <a:solidFill>
                  <a:schemeClr val="accent2"/>
                </a:solidFill>
              </a:ln>
              <a:solidFill>
                <a:srgbClr val="373737"/>
              </a:solidFill>
              <a:latin typeface="Gotham Light"/>
              <a:cs typeface="Gotham Light"/>
            </a:endParaRPr>
          </a:p>
        </p:txBody>
      </p:sp>
      <p:sp>
        <p:nvSpPr>
          <p:cNvPr id="24" name="Freeform 108"/>
          <p:cNvSpPr>
            <a:spLocks noEditPoints="1"/>
          </p:cNvSpPr>
          <p:nvPr/>
        </p:nvSpPr>
        <p:spPr bwMode="auto">
          <a:xfrm>
            <a:off x="2114727" y="2267871"/>
            <a:ext cx="1177927" cy="1242138"/>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fr-FR" sz="1800"/>
          </a:p>
        </p:txBody>
      </p:sp>
      <p:pic>
        <p:nvPicPr>
          <p:cNvPr id="25" name="Image 24" descr="fitec.png"/>
          <p:cNvPicPr>
            <a:picLocks noChangeAspect="1"/>
          </p:cNvPicPr>
          <p:nvPr/>
        </p:nvPicPr>
        <p:blipFill>
          <a:blip r:embed="rId3"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pic>
        <p:nvPicPr>
          <p:cNvPr id="26" name="Image 25" descr="e-reputation.png"/>
          <p:cNvPicPr>
            <a:picLocks noChangeAspect="1"/>
          </p:cNvPicPr>
          <p:nvPr/>
        </p:nvPicPr>
        <p:blipFill>
          <a:blip r:embed="rId4"/>
          <a:stretch>
            <a:fillRect/>
          </a:stretch>
        </p:blipFill>
        <p:spPr>
          <a:xfrm>
            <a:off x="6626126" y="5762924"/>
            <a:ext cx="2517874" cy="1095075"/>
          </a:xfrm>
          <a:prstGeom prst="rect">
            <a:avLst/>
          </a:prstGeom>
        </p:spPr>
      </p:pic>
    </p:spTree>
    <p:extLst>
      <p:ext uri="{BB962C8B-B14F-4D97-AF65-F5344CB8AC3E}">
        <p14:creationId xmlns="" xmlns:p14="http://schemas.microsoft.com/office/powerpoint/2010/main" val="3374482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04" y="368660"/>
            <a:ext cx="8099267" cy="4752528"/>
          </a:xfrm>
        </p:spPr>
        <p:txBody>
          <a:bodyPr>
            <a:normAutofit fontScale="90000"/>
          </a:bodyPr>
          <a:lstStyle/>
          <a:p>
            <a:r>
              <a:rPr lang="fr-FR" b="1" dirty="0" smtClean="0"/>
              <a:t>Mon </a:t>
            </a:r>
            <a:r>
              <a:rPr lang="fr-FR" b="1" dirty="0" smtClean="0">
                <a:solidFill>
                  <a:srgbClr val="002060"/>
                </a:solidFill>
              </a:rPr>
              <a:t>Profil</a:t>
            </a:r>
            <a:r>
              <a:rPr lang="fr-FR" dirty="0" smtClean="0"/>
              <a:t/>
            </a:r>
            <a:br>
              <a:rPr lang="fr-FR" dirty="0" smtClean="0"/>
            </a:br>
            <a:r>
              <a:rPr lang="fr-FR" dirty="0" smtClean="0"/>
              <a:t/>
            </a:r>
            <a:br>
              <a:rPr lang="fr-FR" dirty="0" smtClean="0"/>
            </a:br>
            <a:r>
              <a:rPr lang="fr-FR" dirty="0" smtClean="0"/>
              <a:t/>
            </a:r>
            <a:br>
              <a:rPr lang="fr-FR" dirty="0" smtClean="0"/>
            </a:br>
            <a:r>
              <a:rPr lang="fr-FR" sz="2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Nom</a:t>
            </a:r>
            <a:r>
              <a:rPr lang="fr-FR" dirty="0" smtClean="0"/>
              <a:t> : Ahmed KISMA</a:t>
            </a:r>
            <a:br>
              <a:rPr lang="fr-FR" dirty="0" smtClean="0"/>
            </a:br>
            <a:r>
              <a:rPr lang="fr-FR" dirty="0" smtClean="0"/>
              <a:t/>
            </a:r>
            <a:br>
              <a:rPr lang="fr-FR" dirty="0" smtClean="0"/>
            </a:br>
            <a:r>
              <a:rPr lang="fr-FR" dirty="0" smtClean="0"/>
              <a:t/>
            </a:r>
            <a:br>
              <a:rPr lang="fr-FR" dirty="0" smtClean="0"/>
            </a:br>
            <a:r>
              <a:rPr lang="fr-FR" sz="2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Formation</a:t>
            </a:r>
            <a:r>
              <a:rPr lang="fr-FR" dirty="0" smtClean="0"/>
              <a:t> : Ingénieur Système d’information et Analyse décisionnelle</a:t>
            </a:r>
            <a:br>
              <a:rPr lang="fr-FR" dirty="0" smtClean="0"/>
            </a:br>
            <a:r>
              <a:rPr lang="fr-FR" dirty="0" smtClean="0"/>
              <a:t/>
            </a:r>
            <a:br>
              <a:rPr lang="fr-FR" dirty="0" smtClean="0"/>
            </a:br>
            <a:r>
              <a:rPr lang="fr-FR" dirty="0" smtClean="0"/>
              <a:t/>
            </a:r>
            <a:br>
              <a:rPr lang="fr-FR" dirty="0" smtClean="0"/>
            </a:br>
            <a:r>
              <a:rPr lang="fr-FR" sz="2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Expériences pro </a:t>
            </a:r>
            <a:r>
              <a:rPr lang="fr-FR" dirty="0" smtClean="0"/>
              <a:t>: Développements et BI</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sz="280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Perspectives</a:t>
            </a:r>
            <a:r>
              <a:rPr lang="fr-FR" dirty="0" smtClean="0"/>
              <a:t> : </a:t>
            </a:r>
            <a:r>
              <a:rPr lang="fr-FR" b="1" dirty="0" smtClean="0"/>
              <a:t>Data Analyste en  BIG DATA </a:t>
            </a:r>
            <a:r>
              <a:rPr lang="fr-FR" dirty="0" smtClean="0"/>
              <a:t/>
            </a:r>
            <a:br>
              <a:rPr lang="fr-FR" dirty="0" smtClean="0"/>
            </a:br>
            <a:endParaRPr lang="fr-FR" dirty="0"/>
          </a:p>
        </p:txBody>
      </p:sp>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entagon 7"/>
          <p:cNvSpPr/>
          <p:nvPr/>
        </p:nvSpPr>
        <p:spPr>
          <a:xfrm>
            <a:off x="2025743" y="2968109"/>
            <a:ext cx="4937212" cy="549730"/>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Pentagon 8"/>
          <p:cNvSpPr/>
          <p:nvPr/>
        </p:nvSpPr>
        <p:spPr>
          <a:xfrm>
            <a:off x="2025742" y="3493332"/>
            <a:ext cx="5486400" cy="549730"/>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Pentagon 9"/>
          <p:cNvSpPr/>
          <p:nvPr/>
        </p:nvSpPr>
        <p:spPr>
          <a:xfrm>
            <a:off x="2025742" y="4036548"/>
            <a:ext cx="6218666" cy="549730"/>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7" name="Pentagon 16"/>
          <p:cNvSpPr/>
          <p:nvPr/>
        </p:nvSpPr>
        <p:spPr>
          <a:xfrm>
            <a:off x="2025742" y="2431119"/>
            <a:ext cx="4526478" cy="54973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nvGrpSpPr>
          <p:cNvPr id="2" name="Group 27"/>
          <p:cNvGrpSpPr/>
          <p:nvPr/>
        </p:nvGrpSpPr>
        <p:grpSpPr>
          <a:xfrm>
            <a:off x="964865" y="1555751"/>
            <a:ext cx="1065120" cy="3901612"/>
            <a:chOff x="2897280" y="214999"/>
            <a:chExt cx="1065120" cy="4867342"/>
          </a:xfrm>
        </p:grpSpPr>
        <p:grpSp>
          <p:nvGrpSpPr>
            <p:cNvPr id="3" name="Group 18"/>
            <p:cNvGrpSpPr/>
            <p:nvPr/>
          </p:nvGrpSpPr>
          <p:grpSpPr>
            <a:xfrm>
              <a:off x="2897280" y="214999"/>
              <a:ext cx="1065120" cy="2439102"/>
              <a:chOff x="2897280" y="204839"/>
              <a:chExt cx="1065120" cy="2439102"/>
            </a:xfrm>
          </p:grpSpPr>
          <p:sp>
            <p:nvSpPr>
              <p:cNvPr id="16"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4" name="Group 19"/>
            <p:cNvGrpSpPr/>
            <p:nvPr/>
          </p:nvGrpSpPr>
          <p:grpSpPr>
            <a:xfrm flipV="1">
              <a:off x="2897280" y="2643239"/>
              <a:ext cx="1065120" cy="2439102"/>
              <a:chOff x="2897280" y="204839"/>
              <a:chExt cx="1065120" cy="2439102"/>
            </a:xfrm>
          </p:grpSpPr>
          <p:sp>
            <p:nvSpPr>
              <p:cNvPr id="21"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2"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sp>
        <p:nvSpPr>
          <p:cNvPr id="23" name="Rectangle 22"/>
          <p:cNvSpPr/>
          <p:nvPr/>
        </p:nvSpPr>
        <p:spPr>
          <a:xfrm>
            <a:off x="-15875" y="2524892"/>
            <a:ext cx="988570" cy="99213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p>
        </p:txBody>
      </p:sp>
      <p:sp>
        <p:nvSpPr>
          <p:cNvPr id="24" name="Rectangle 23"/>
          <p:cNvSpPr/>
          <p:nvPr/>
        </p:nvSpPr>
        <p:spPr>
          <a:xfrm>
            <a:off x="-15875" y="3484025"/>
            <a:ext cx="988570" cy="9921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p>
        </p:txBody>
      </p:sp>
      <p:sp>
        <p:nvSpPr>
          <p:cNvPr id="25" name="Rectangle 24"/>
          <p:cNvSpPr/>
          <p:nvPr/>
        </p:nvSpPr>
        <p:spPr>
          <a:xfrm>
            <a:off x="-15875" y="4470366"/>
            <a:ext cx="988570" cy="99213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p>
        </p:txBody>
      </p:sp>
      <p:sp>
        <p:nvSpPr>
          <p:cNvPr id="26" name="Rectangle 25"/>
          <p:cNvSpPr/>
          <p:nvPr/>
        </p:nvSpPr>
        <p:spPr>
          <a:xfrm>
            <a:off x="-15875" y="1555751"/>
            <a:ext cx="988570" cy="9921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p>
        </p:txBody>
      </p:sp>
      <p:sp>
        <p:nvSpPr>
          <p:cNvPr id="31" name="Freeform 41"/>
          <p:cNvSpPr>
            <a:spLocks noChangeAspect="1" noEditPoints="1"/>
          </p:cNvSpPr>
          <p:nvPr/>
        </p:nvSpPr>
        <p:spPr bwMode="auto">
          <a:xfrm>
            <a:off x="2199492" y="3620151"/>
            <a:ext cx="254608" cy="308534"/>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fr-FR" dirty="0"/>
          </a:p>
        </p:txBody>
      </p:sp>
      <p:sp>
        <p:nvSpPr>
          <p:cNvPr id="33" name="Freeform 147"/>
          <p:cNvSpPr>
            <a:spLocks noChangeAspect="1" noEditPoints="1"/>
          </p:cNvSpPr>
          <p:nvPr/>
        </p:nvSpPr>
        <p:spPr bwMode="auto">
          <a:xfrm>
            <a:off x="2204667" y="2551717"/>
            <a:ext cx="244258" cy="308534"/>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fr-FR" dirty="0"/>
          </a:p>
        </p:txBody>
      </p:sp>
      <p:sp>
        <p:nvSpPr>
          <p:cNvPr id="35" name="Freeform 33"/>
          <p:cNvSpPr>
            <a:spLocks noChangeAspect="1" noEditPoints="1"/>
          </p:cNvSpPr>
          <p:nvPr/>
        </p:nvSpPr>
        <p:spPr bwMode="auto">
          <a:xfrm>
            <a:off x="2167984" y="3088707"/>
            <a:ext cx="317624" cy="308534"/>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fr-FR" dirty="0"/>
          </a:p>
        </p:txBody>
      </p:sp>
      <p:sp>
        <p:nvSpPr>
          <p:cNvPr id="36" name="Freeform 21"/>
          <p:cNvSpPr>
            <a:spLocks noEditPoints="1"/>
          </p:cNvSpPr>
          <p:nvPr/>
        </p:nvSpPr>
        <p:spPr bwMode="auto">
          <a:xfrm>
            <a:off x="2172754" y="4167163"/>
            <a:ext cx="308084" cy="307550"/>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fr-FR" dirty="0"/>
          </a:p>
        </p:txBody>
      </p:sp>
      <p:sp>
        <p:nvSpPr>
          <p:cNvPr id="49" name="Rectangle 48"/>
          <p:cNvSpPr/>
          <p:nvPr/>
        </p:nvSpPr>
        <p:spPr>
          <a:xfrm>
            <a:off x="2684046" y="3008100"/>
            <a:ext cx="2752050" cy="445507"/>
          </a:xfrm>
          <a:prstGeom prst="rect">
            <a:avLst/>
          </a:prstGeom>
        </p:spPr>
        <p:txBody>
          <a:bodyPr wrap="square" lIns="0" rIns="0">
            <a:spAutoFit/>
          </a:bodyPr>
          <a:lstStyle/>
          <a:p>
            <a:pPr>
              <a:lnSpc>
                <a:spcPct val="85000"/>
              </a:lnSpc>
            </a:pPr>
            <a:r>
              <a:rPr lang="fr-FR" sz="1600" dirty="0" smtClean="0">
                <a:solidFill>
                  <a:srgbClr val="FFFFFF"/>
                </a:solidFill>
              </a:rPr>
              <a:t>Vos questions? Vos remarques ?</a:t>
            </a:r>
          </a:p>
          <a:p>
            <a:pPr>
              <a:lnSpc>
                <a:spcPct val="85000"/>
              </a:lnSpc>
            </a:pPr>
            <a:endParaRPr lang="fr-FR" sz="1100" dirty="0">
              <a:solidFill>
                <a:srgbClr val="FFFFFF"/>
              </a:solidFill>
            </a:endParaRPr>
          </a:p>
        </p:txBody>
      </p:sp>
      <p:sp>
        <p:nvSpPr>
          <p:cNvPr id="50" name="Rectangle 49"/>
          <p:cNvSpPr/>
          <p:nvPr/>
        </p:nvSpPr>
        <p:spPr>
          <a:xfrm>
            <a:off x="2684046" y="3533323"/>
            <a:ext cx="3544138" cy="510909"/>
          </a:xfrm>
          <a:prstGeom prst="rect">
            <a:avLst/>
          </a:prstGeom>
        </p:spPr>
        <p:txBody>
          <a:bodyPr wrap="square" lIns="0" rIns="0">
            <a:spAutoFit/>
          </a:bodyPr>
          <a:lstStyle/>
          <a:p>
            <a:pPr>
              <a:lnSpc>
                <a:spcPct val="85000"/>
              </a:lnSpc>
            </a:pPr>
            <a:r>
              <a:rPr lang="fr-FR" sz="1600" dirty="0" smtClean="0">
                <a:solidFill>
                  <a:srgbClr val="FFFFFF"/>
                </a:solidFill>
              </a:rPr>
              <a:t>A votre disposition pour des précisions !</a:t>
            </a:r>
          </a:p>
          <a:p>
            <a:pPr>
              <a:lnSpc>
                <a:spcPct val="85000"/>
              </a:lnSpc>
            </a:pPr>
            <a:endParaRPr lang="fr-FR" sz="1600" dirty="0">
              <a:solidFill>
                <a:srgbClr val="FFFFFF"/>
              </a:solidFill>
            </a:endParaRPr>
          </a:p>
        </p:txBody>
      </p:sp>
      <p:sp>
        <p:nvSpPr>
          <p:cNvPr id="51" name="Rectangle 50"/>
          <p:cNvSpPr/>
          <p:nvPr/>
        </p:nvSpPr>
        <p:spPr>
          <a:xfrm>
            <a:off x="2684046" y="4076539"/>
            <a:ext cx="5560362" cy="510909"/>
          </a:xfrm>
          <a:prstGeom prst="rect">
            <a:avLst/>
          </a:prstGeom>
        </p:spPr>
        <p:txBody>
          <a:bodyPr wrap="square" lIns="0" rIns="0">
            <a:spAutoFit/>
          </a:bodyPr>
          <a:lstStyle/>
          <a:p>
            <a:pPr>
              <a:lnSpc>
                <a:spcPct val="85000"/>
              </a:lnSpc>
            </a:pPr>
            <a:r>
              <a:rPr lang="fr-FR" sz="1600" dirty="0" smtClean="0">
                <a:solidFill>
                  <a:srgbClr val="FFFFFF"/>
                </a:solidFill>
              </a:rPr>
              <a:t>Intéressé par notre projet? </a:t>
            </a:r>
          </a:p>
          <a:p>
            <a:pPr>
              <a:lnSpc>
                <a:spcPct val="85000"/>
              </a:lnSpc>
            </a:pPr>
            <a:r>
              <a:rPr lang="fr-FR" sz="1600" dirty="0" smtClean="0">
                <a:solidFill>
                  <a:srgbClr val="FFFFFF"/>
                </a:solidFill>
              </a:rPr>
              <a:t>Contactez nous sur </a:t>
            </a:r>
            <a:r>
              <a:rPr lang="fr-FR" sz="1600" dirty="0" err="1" smtClean="0">
                <a:solidFill>
                  <a:srgbClr val="FFFFFF"/>
                </a:solidFill>
              </a:rPr>
              <a:t>erepfrance@gmail.com</a:t>
            </a:r>
            <a:endParaRPr lang="fr-FR" sz="1600" dirty="0">
              <a:solidFill>
                <a:srgbClr val="FFFFFF"/>
              </a:solidFill>
            </a:endParaRPr>
          </a:p>
        </p:txBody>
      </p:sp>
      <p:sp>
        <p:nvSpPr>
          <p:cNvPr id="34" name="Title 15"/>
          <p:cNvSpPr>
            <a:spLocks noGrp="1"/>
          </p:cNvSpPr>
          <p:nvPr>
            <p:ph type="title"/>
          </p:nvPr>
        </p:nvSpPr>
        <p:spPr>
          <a:xfrm>
            <a:off x="685800" y="279962"/>
            <a:ext cx="7772400" cy="817561"/>
          </a:xfrm>
        </p:spPr>
        <p:txBody>
          <a:bodyPr/>
          <a:lstStyle/>
          <a:p>
            <a:r>
              <a:rPr lang="fr-FR" b="1" dirty="0" smtClean="0"/>
              <a:t>4. QUESTIONS</a:t>
            </a:r>
            <a:endParaRPr lang="fr-FR" b="1" dirty="0"/>
          </a:p>
        </p:txBody>
      </p:sp>
      <p:sp>
        <p:nvSpPr>
          <p:cNvPr id="38" name="Rectangle 37"/>
          <p:cNvSpPr/>
          <p:nvPr/>
        </p:nvSpPr>
        <p:spPr>
          <a:xfrm>
            <a:off x="2684046" y="2489114"/>
            <a:ext cx="3004078" cy="445507"/>
          </a:xfrm>
          <a:prstGeom prst="rect">
            <a:avLst/>
          </a:prstGeom>
        </p:spPr>
        <p:txBody>
          <a:bodyPr wrap="square" lIns="0" rIns="0">
            <a:spAutoFit/>
          </a:bodyPr>
          <a:lstStyle/>
          <a:p>
            <a:pPr>
              <a:lnSpc>
                <a:spcPct val="85000"/>
              </a:lnSpc>
            </a:pPr>
            <a:r>
              <a:rPr lang="fr-FR" sz="1600" dirty="0" smtClean="0">
                <a:solidFill>
                  <a:srgbClr val="FFFFFF"/>
                </a:solidFill>
              </a:rPr>
              <a:t>Merci à FITEC et les formateurs</a:t>
            </a:r>
          </a:p>
          <a:p>
            <a:pPr>
              <a:lnSpc>
                <a:spcPct val="85000"/>
              </a:lnSpc>
            </a:pPr>
            <a:endParaRPr lang="fr-FR" sz="1100" dirty="0">
              <a:solidFill>
                <a:srgbClr val="FFFFFF"/>
              </a:solidFill>
            </a:endParaRPr>
          </a:p>
        </p:txBody>
      </p:sp>
    </p:spTree>
    <p:extLst>
      <p:ext uri="{BB962C8B-B14F-4D97-AF65-F5344CB8AC3E}">
        <p14:creationId xmlns="" xmlns:p14="http://schemas.microsoft.com/office/powerpoint/2010/main" val="7988531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7143" y="571947"/>
            <a:ext cx="7772400" cy="817561"/>
          </a:xfrm>
        </p:spPr>
        <p:txBody>
          <a:bodyPr/>
          <a:lstStyle/>
          <a:p>
            <a:r>
              <a:rPr lang="fr-FR" b="1" dirty="0">
                <a:solidFill>
                  <a:srgbClr val="002060"/>
                </a:solidFill>
              </a:rPr>
              <a:t>Cadre du Projet : Organisation </a:t>
            </a:r>
            <a:endParaRPr lang="en-US" dirty="0">
              <a:solidFill>
                <a:srgbClr val="002060"/>
              </a:solidFill>
            </a:endParaRPr>
          </a:p>
        </p:txBody>
      </p:sp>
      <p:sp>
        <p:nvSpPr>
          <p:cNvPr id="4" name="Oval 3"/>
          <p:cNvSpPr/>
          <p:nvPr/>
        </p:nvSpPr>
        <p:spPr>
          <a:xfrm>
            <a:off x="1332835" y="2267871"/>
            <a:ext cx="1620180" cy="162018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Arc 4"/>
          <p:cNvSpPr/>
          <p:nvPr/>
        </p:nvSpPr>
        <p:spPr>
          <a:xfrm>
            <a:off x="1333681" y="2268717"/>
            <a:ext cx="1618488" cy="1618488"/>
          </a:xfrm>
          <a:prstGeom prst="arc">
            <a:avLst>
              <a:gd name="adj1" fmla="val 10766207"/>
              <a:gd name="adj2" fmla="val 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6" name="Oval 5"/>
          <p:cNvSpPr/>
          <p:nvPr/>
        </p:nvSpPr>
        <p:spPr>
          <a:xfrm>
            <a:off x="2953015" y="2267871"/>
            <a:ext cx="1620180" cy="162018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Arc 6"/>
          <p:cNvSpPr/>
          <p:nvPr/>
        </p:nvSpPr>
        <p:spPr>
          <a:xfrm rot="10800000">
            <a:off x="2953861" y="2268717"/>
            <a:ext cx="1618488" cy="1618488"/>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8" name="Oval 7"/>
          <p:cNvSpPr/>
          <p:nvPr/>
        </p:nvSpPr>
        <p:spPr>
          <a:xfrm>
            <a:off x="4572497" y="2267871"/>
            <a:ext cx="1620180" cy="162018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Arc 8"/>
          <p:cNvSpPr/>
          <p:nvPr/>
        </p:nvSpPr>
        <p:spPr>
          <a:xfrm>
            <a:off x="4573343" y="2268717"/>
            <a:ext cx="1618488" cy="1618488"/>
          </a:xfrm>
          <a:prstGeom prst="arc">
            <a:avLst>
              <a:gd name="adj1" fmla="val 10766207"/>
              <a:gd name="adj2" fmla="val 0"/>
            </a:avLst>
          </a:prstGeom>
          <a:ln w="6985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0" name="Oval 9"/>
          <p:cNvSpPr/>
          <p:nvPr/>
        </p:nvSpPr>
        <p:spPr>
          <a:xfrm>
            <a:off x="6192677" y="2267871"/>
            <a:ext cx="1620180" cy="162018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Arc 10"/>
          <p:cNvSpPr/>
          <p:nvPr/>
        </p:nvSpPr>
        <p:spPr>
          <a:xfrm rot="10800000">
            <a:off x="6193523" y="2268717"/>
            <a:ext cx="1618488" cy="1618488"/>
          </a:xfrm>
          <a:prstGeom prst="arc">
            <a:avLst>
              <a:gd name="adj1" fmla="val 10766207"/>
              <a:gd name="adj2" fmla="val 0"/>
            </a:avLst>
          </a:prstGeom>
          <a:ln w="6985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 name="Oval 19"/>
          <p:cNvSpPr>
            <a:spLocks noChangeArrowheads="1"/>
          </p:cNvSpPr>
          <p:nvPr/>
        </p:nvSpPr>
        <p:spPr bwMode="auto">
          <a:xfrm>
            <a:off x="3482407" y="2557101"/>
            <a:ext cx="560928" cy="560928"/>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17" name="Oval 20"/>
          <p:cNvSpPr>
            <a:spLocks noChangeArrowheads="1"/>
          </p:cNvSpPr>
          <p:nvPr/>
        </p:nvSpPr>
        <p:spPr bwMode="auto">
          <a:xfrm>
            <a:off x="5102356" y="2456890"/>
            <a:ext cx="560928" cy="560928"/>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20" name="Oval 18"/>
          <p:cNvSpPr>
            <a:spLocks noChangeArrowheads="1"/>
          </p:cNvSpPr>
          <p:nvPr/>
        </p:nvSpPr>
        <p:spPr bwMode="auto">
          <a:xfrm>
            <a:off x="6722302" y="2456890"/>
            <a:ext cx="560928" cy="560928"/>
          </a:xfrm>
          <a:prstGeom prst="ellipse">
            <a:avLst/>
          </a:prstGeom>
          <a:solidFill>
            <a:schemeClr val="bg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23" name="Oval 15"/>
          <p:cNvSpPr>
            <a:spLocks noChangeArrowheads="1"/>
          </p:cNvSpPr>
          <p:nvPr/>
        </p:nvSpPr>
        <p:spPr bwMode="auto">
          <a:xfrm>
            <a:off x="1862462" y="2456892"/>
            <a:ext cx="560928" cy="560928"/>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p>
        </p:txBody>
      </p:sp>
      <p:sp>
        <p:nvSpPr>
          <p:cNvPr id="25" name="Rectangle 24"/>
          <p:cNvSpPr/>
          <p:nvPr/>
        </p:nvSpPr>
        <p:spPr>
          <a:xfrm>
            <a:off x="1332835" y="4330036"/>
            <a:ext cx="1518564" cy="1546577"/>
          </a:xfrm>
          <a:prstGeom prst="rect">
            <a:avLst/>
          </a:prstGeom>
        </p:spPr>
        <p:txBody>
          <a:bodyPr wrap="square">
            <a:spAutoFit/>
          </a:bodyPr>
          <a:lstStyle/>
          <a:p>
            <a:pPr algn="ctr"/>
            <a:r>
              <a:rPr lang="en-US" sz="1050" b="1" dirty="0">
                <a:solidFill>
                  <a:srgbClr val="002060"/>
                </a:solidFill>
              </a:rPr>
              <a:t>SPRINT 1</a:t>
            </a:r>
          </a:p>
          <a:p>
            <a:endParaRPr lang="en-US" sz="1050" dirty="0"/>
          </a:p>
          <a:p>
            <a:r>
              <a:rPr lang="en-US" sz="1050" dirty="0" smtClean="0"/>
              <a:t>SELECTION </a:t>
            </a:r>
            <a:r>
              <a:rPr lang="en-US" sz="1050" dirty="0"/>
              <a:t>SUJET</a:t>
            </a:r>
          </a:p>
          <a:p>
            <a:r>
              <a:rPr lang="en-US" sz="1050" dirty="0"/>
              <a:t>SWAT EQUIPE</a:t>
            </a:r>
          </a:p>
          <a:p>
            <a:r>
              <a:rPr lang="en-US" sz="1050" dirty="0"/>
              <a:t>RESPONSABILITES</a:t>
            </a:r>
          </a:p>
          <a:p>
            <a:r>
              <a:rPr lang="en-US" sz="1050" dirty="0"/>
              <a:t>BASE LINE PHASES</a:t>
            </a:r>
          </a:p>
          <a:p>
            <a:r>
              <a:rPr lang="en-US" sz="1050" dirty="0"/>
              <a:t>BASE LINE TECHNO</a:t>
            </a:r>
          </a:p>
          <a:p>
            <a:r>
              <a:rPr lang="en-US" sz="1050" dirty="0"/>
              <a:t>PLANNING</a:t>
            </a:r>
          </a:p>
          <a:p>
            <a:r>
              <a:rPr lang="en-US" sz="1050" dirty="0"/>
              <a:t>DEADLINES</a:t>
            </a:r>
          </a:p>
        </p:txBody>
      </p:sp>
      <p:sp>
        <p:nvSpPr>
          <p:cNvPr id="27" name="Rectangle 26"/>
          <p:cNvSpPr/>
          <p:nvPr/>
        </p:nvSpPr>
        <p:spPr>
          <a:xfrm>
            <a:off x="3023325" y="4330036"/>
            <a:ext cx="1528790" cy="900246"/>
          </a:xfrm>
          <a:prstGeom prst="rect">
            <a:avLst/>
          </a:prstGeom>
        </p:spPr>
        <p:txBody>
          <a:bodyPr wrap="square">
            <a:spAutoFit/>
          </a:bodyPr>
          <a:lstStyle/>
          <a:p>
            <a:pPr algn="ctr"/>
            <a:r>
              <a:rPr lang="en-US" sz="1050" b="1" dirty="0">
                <a:solidFill>
                  <a:srgbClr val="002060"/>
                </a:solidFill>
              </a:rPr>
              <a:t>SPRINT</a:t>
            </a:r>
            <a:r>
              <a:rPr lang="en-US" sz="1050" b="1" dirty="0"/>
              <a:t> 2</a:t>
            </a:r>
          </a:p>
          <a:p>
            <a:endParaRPr lang="en-US" sz="1050" dirty="0"/>
          </a:p>
          <a:p>
            <a:r>
              <a:rPr lang="en-US" sz="1050" dirty="0"/>
              <a:t>DATA COLLECTION</a:t>
            </a:r>
          </a:p>
          <a:p>
            <a:r>
              <a:rPr lang="en-US" sz="1050" dirty="0"/>
              <a:t>DATA CLEANING</a:t>
            </a:r>
          </a:p>
          <a:p>
            <a:r>
              <a:rPr lang="en-US" sz="1050" dirty="0" smtClean="0"/>
              <a:t>DATA </a:t>
            </a:r>
            <a:r>
              <a:rPr lang="en-US" sz="1050" dirty="0"/>
              <a:t>STOCKAGE</a:t>
            </a:r>
          </a:p>
        </p:txBody>
      </p:sp>
      <p:sp>
        <p:nvSpPr>
          <p:cNvPr id="29" name="Rectangle 28"/>
          <p:cNvSpPr/>
          <p:nvPr/>
        </p:nvSpPr>
        <p:spPr>
          <a:xfrm>
            <a:off x="4822200" y="4330036"/>
            <a:ext cx="1379605" cy="1869743"/>
          </a:xfrm>
          <a:prstGeom prst="rect">
            <a:avLst/>
          </a:prstGeom>
        </p:spPr>
        <p:txBody>
          <a:bodyPr wrap="square">
            <a:spAutoFit/>
          </a:bodyPr>
          <a:lstStyle/>
          <a:p>
            <a:pPr algn="ctr"/>
            <a:r>
              <a:rPr lang="en-US" sz="1050" b="1" dirty="0">
                <a:solidFill>
                  <a:srgbClr val="002060"/>
                </a:solidFill>
              </a:rPr>
              <a:t>SPRINT</a:t>
            </a:r>
            <a:r>
              <a:rPr lang="en-US" sz="1050" b="1" dirty="0"/>
              <a:t> 3</a:t>
            </a:r>
          </a:p>
          <a:p>
            <a:endParaRPr lang="en-US" sz="1050" dirty="0"/>
          </a:p>
          <a:p>
            <a:r>
              <a:rPr lang="en-US" sz="1050" dirty="0"/>
              <a:t>ML</a:t>
            </a:r>
          </a:p>
          <a:p>
            <a:r>
              <a:rPr lang="en-US" sz="1050" dirty="0"/>
              <a:t>ELK</a:t>
            </a:r>
          </a:p>
          <a:p>
            <a:r>
              <a:rPr lang="en-US" sz="1050" dirty="0" smtClean="0"/>
              <a:t>DATA  ANALYSE</a:t>
            </a:r>
          </a:p>
          <a:p>
            <a:endParaRPr lang="en-US" sz="1050" dirty="0"/>
          </a:p>
          <a:p>
            <a:r>
              <a:rPr lang="en-US" sz="1050" b="1" dirty="0">
                <a:solidFill>
                  <a:srgbClr val="002060"/>
                </a:solidFill>
              </a:rPr>
              <a:t>Revue sprint 2</a:t>
            </a:r>
          </a:p>
          <a:p>
            <a:endParaRPr lang="en-US" sz="1050" b="1" dirty="0">
              <a:solidFill>
                <a:srgbClr val="002060"/>
              </a:solidFill>
            </a:endParaRPr>
          </a:p>
          <a:p>
            <a:r>
              <a:rPr lang="en-US" sz="1050" dirty="0"/>
              <a:t>DATA CLEANING</a:t>
            </a:r>
          </a:p>
          <a:p>
            <a:r>
              <a:rPr lang="en-US" sz="1050" dirty="0"/>
              <a:t>DATA ANALYSE</a:t>
            </a:r>
          </a:p>
          <a:p>
            <a:endParaRPr lang="en-US" sz="1050" dirty="0"/>
          </a:p>
        </p:txBody>
      </p:sp>
      <p:sp>
        <p:nvSpPr>
          <p:cNvPr id="31" name="Rectangle 30"/>
          <p:cNvSpPr/>
          <p:nvPr/>
        </p:nvSpPr>
        <p:spPr>
          <a:xfrm>
            <a:off x="6516216" y="4330036"/>
            <a:ext cx="1273662" cy="738664"/>
          </a:xfrm>
          <a:prstGeom prst="rect">
            <a:avLst/>
          </a:prstGeom>
        </p:spPr>
        <p:txBody>
          <a:bodyPr wrap="square">
            <a:spAutoFit/>
          </a:bodyPr>
          <a:lstStyle/>
          <a:p>
            <a:pPr algn="ctr"/>
            <a:r>
              <a:rPr lang="en-US" sz="1050" b="1" dirty="0">
                <a:solidFill>
                  <a:srgbClr val="002060"/>
                </a:solidFill>
              </a:rPr>
              <a:t>SPRINT</a:t>
            </a:r>
            <a:r>
              <a:rPr lang="en-US" sz="1050" b="1" dirty="0"/>
              <a:t> 4</a:t>
            </a:r>
          </a:p>
          <a:p>
            <a:endParaRPr lang="en-US" sz="1050" dirty="0"/>
          </a:p>
          <a:p>
            <a:r>
              <a:rPr lang="en-US" sz="1050" dirty="0"/>
              <a:t>VISUALISATION</a:t>
            </a:r>
          </a:p>
          <a:p>
            <a:endParaRPr lang="en-US" sz="1050" dirty="0"/>
          </a:p>
        </p:txBody>
      </p:sp>
      <p:sp>
        <p:nvSpPr>
          <p:cNvPr id="33" name="Rectangle 32"/>
          <p:cNvSpPr/>
          <p:nvPr/>
        </p:nvSpPr>
        <p:spPr>
          <a:xfrm>
            <a:off x="1333681" y="3118029"/>
            <a:ext cx="1618488" cy="415498"/>
          </a:xfrm>
          <a:prstGeom prst="rect">
            <a:avLst/>
          </a:prstGeom>
        </p:spPr>
        <p:txBody>
          <a:bodyPr wrap="square">
            <a:spAutoFit/>
          </a:bodyPr>
          <a:lstStyle/>
          <a:p>
            <a:pPr algn="ctr"/>
            <a:r>
              <a:rPr lang="en-US" sz="1050" b="1" dirty="0" smtClean="0"/>
              <a:t>Extraction des </a:t>
            </a:r>
            <a:r>
              <a:rPr lang="fr-FR" sz="1050" b="1" dirty="0" smtClean="0"/>
              <a:t>données </a:t>
            </a:r>
            <a:endParaRPr lang="en-US" sz="1050" b="1" dirty="0"/>
          </a:p>
        </p:txBody>
      </p:sp>
      <p:sp>
        <p:nvSpPr>
          <p:cNvPr id="36" name="Rectangle 35"/>
          <p:cNvSpPr/>
          <p:nvPr/>
        </p:nvSpPr>
        <p:spPr>
          <a:xfrm>
            <a:off x="2933627" y="3118029"/>
            <a:ext cx="1618488" cy="415498"/>
          </a:xfrm>
          <a:prstGeom prst="rect">
            <a:avLst/>
          </a:prstGeom>
        </p:spPr>
        <p:txBody>
          <a:bodyPr wrap="square">
            <a:spAutoFit/>
          </a:bodyPr>
          <a:lstStyle/>
          <a:p>
            <a:pPr algn="ctr"/>
            <a:r>
              <a:rPr lang="fr-FR" sz="1050" b="1" dirty="0" smtClean="0"/>
              <a:t>nettoyage </a:t>
            </a:r>
            <a:r>
              <a:rPr lang="en-US" sz="1050" b="1" dirty="0" smtClean="0"/>
              <a:t>&amp; </a:t>
            </a:r>
            <a:r>
              <a:rPr lang="fr-FR" sz="1050" b="1" dirty="0" smtClean="0"/>
              <a:t>stockage </a:t>
            </a:r>
            <a:r>
              <a:rPr lang="en-US" sz="1050" b="1" dirty="0" smtClean="0"/>
              <a:t>des </a:t>
            </a:r>
            <a:r>
              <a:rPr lang="fr-FR" sz="1050" b="1" dirty="0" smtClean="0"/>
              <a:t>données </a:t>
            </a:r>
            <a:endParaRPr lang="en-US" sz="1050" b="1" dirty="0"/>
          </a:p>
        </p:txBody>
      </p:sp>
      <p:sp>
        <p:nvSpPr>
          <p:cNvPr id="37" name="Rectangle 36"/>
          <p:cNvSpPr/>
          <p:nvPr/>
        </p:nvSpPr>
        <p:spPr>
          <a:xfrm>
            <a:off x="4571444" y="3118029"/>
            <a:ext cx="1618488" cy="415498"/>
          </a:xfrm>
          <a:prstGeom prst="rect">
            <a:avLst/>
          </a:prstGeom>
        </p:spPr>
        <p:txBody>
          <a:bodyPr wrap="square">
            <a:spAutoFit/>
          </a:bodyPr>
          <a:lstStyle/>
          <a:p>
            <a:pPr algn="ctr"/>
            <a:r>
              <a:rPr lang="en-US" sz="1050" b="1" dirty="0"/>
              <a:t>ANALYSE</a:t>
            </a:r>
          </a:p>
          <a:p>
            <a:pPr algn="ctr"/>
            <a:r>
              <a:rPr lang="en-US" sz="1050" b="1" dirty="0" smtClean="0"/>
              <a:t>Des </a:t>
            </a:r>
            <a:r>
              <a:rPr lang="fr-FR" sz="1050" b="1" dirty="0" smtClean="0"/>
              <a:t>données </a:t>
            </a:r>
            <a:endParaRPr lang="en-US" sz="1050" b="1" dirty="0"/>
          </a:p>
        </p:txBody>
      </p:sp>
      <p:sp>
        <p:nvSpPr>
          <p:cNvPr id="38" name="Rectangle 37"/>
          <p:cNvSpPr/>
          <p:nvPr/>
        </p:nvSpPr>
        <p:spPr>
          <a:xfrm>
            <a:off x="6171390" y="3118029"/>
            <a:ext cx="1618488" cy="253916"/>
          </a:xfrm>
          <a:prstGeom prst="rect">
            <a:avLst/>
          </a:prstGeom>
        </p:spPr>
        <p:txBody>
          <a:bodyPr wrap="square">
            <a:spAutoFit/>
          </a:bodyPr>
          <a:lstStyle/>
          <a:p>
            <a:pPr algn="ctr"/>
            <a:r>
              <a:rPr lang="en-US" sz="1050" b="1" dirty="0"/>
              <a:t>RESULTAT</a:t>
            </a:r>
          </a:p>
        </p:txBody>
      </p:sp>
      <p:sp>
        <p:nvSpPr>
          <p:cNvPr id="39" name="Freeform 17"/>
          <p:cNvSpPr>
            <a:spLocks noEditPoints="1"/>
          </p:cNvSpPr>
          <p:nvPr/>
        </p:nvSpPr>
        <p:spPr bwMode="auto">
          <a:xfrm>
            <a:off x="1999245" y="2562145"/>
            <a:ext cx="304504" cy="353798"/>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40" name="Freeform 149"/>
          <p:cNvSpPr>
            <a:spLocks noEditPoints="1"/>
          </p:cNvSpPr>
          <p:nvPr/>
        </p:nvSpPr>
        <p:spPr bwMode="auto">
          <a:xfrm>
            <a:off x="5250300" y="2562145"/>
            <a:ext cx="261703" cy="31905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dirty="0"/>
          </a:p>
        </p:txBody>
      </p:sp>
      <p:sp>
        <p:nvSpPr>
          <p:cNvPr id="41" name="Freeform 126"/>
          <p:cNvSpPr>
            <a:spLocks noEditPoints="1"/>
          </p:cNvSpPr>
          <p:nvPr/>
        </p:nvSpPr>
        <p:spPr bwMode="auto">
          <a:xfrm>
            <a:off x="6834256" y="2569885"/>
            <a:ext cx="372875" cy="377168"/>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a:p>
        </p:txBody>
      </p:sp>
      <p:pic>
        <p:nvPicPr>
          <p:cNvPr id="35" name="Image 34"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2" name="Rectangle 1"/>
          <p:cNvSpPr/>
          <p:nvPr/>
        </p:nvSpPr>
        <p:spPr>
          <a:xfrm>
            <a:off x="1015981" y="6249348"/>
            <a:ext cx="2201244" cy="276999"/>
          </a:xfrm>
          <a:prstGeom prst="rect">
            <a:avLst/>
          </a:prstGeom>
        </p:spPr>
        <p:txBody>
          <a:bodyPr wrap="none">
            <a:spAutoFit/>
          </a:bodyPr>
          <a:lstStyle/>
          <a:p>
            <a:r>
              <a:rPr lang="fr-FR" sz="1200" b="1" dirty="0"/>
              <a:t>*Daily meeting: 15 min/jour</a:t>
            </a:r>
          </a:p>
        </p:txBody>
      </p:sp>
      <p:pic>
        <p:nvPicPr>
          <p:cNvPr id="30" name="Picture 1" descr="G:\projet\slides\Fotolia_52254526_XS-300x200.jpg"/>
          <p:cNvPicPr>
            <a:picLocks noChangeAspect="1" noChangeArrowheads="1"/>
          </p:cNvPicPr>
          <p:nvPr/>
        </p:nvPicPr>
        <p:blipFill>
          <a:blip r:embed="rId3"/>
          <a:srcRect/>
          <a:stretch>
            <a:fillRect/>
          </a:stretch>
        </p:blipFill>
        <p:spPr bwMode="auto">
          <a:xfrm>
            <a:off x="8043002" y="6130611"/>
            <a:ext cx="1063336" cy="708890"/>
          </a:xfrm>
          <a:prstGeom prst="rect">
            <a:avLst/>
          </a:prstGeom>
          <a:noFill/>
        </p:spPr>
      </p:pic>
      <p:pic>
        <p:nvPicPr>
          <p:cNvPr id="1027" name="Picture 3" descr="G:\projet\slides\netoyage.jpg"/>
          <p:cNvPicPr>
            <a:picLocks noChangeAspect="1" noChangeArrowheads="1"/>
          </p:cNvPicPr>
          <p:nvPr/>
        </p:nvPicPr>
        <p:blipFill>
          <a:blip r:embed="rId4"/>
          <a:srcRect/>
          <a:stretch>
            <a:fillRect/>
          </a:stretch>
        </p:blipFill>
        <p:spPr bwMode="auto">
          <a:xfrm>
            <a:off x="3552492" y="2636912"/>
            <a:ext cx="443444" cy="424778"/>
          </a:xfrm>
          <a:prstGeom prst="rect">
            <a:avLst/>
          </a:prstGeom>
          <a:noFill/>
        </p:spPr>
      </p:pic>
    </p:spTree>
    <p:extLst>
      <p:ext uri="{BB962C8B-B14F-4D97-AF65-F5344CB8AC3E}">
        <p14:creationId xmlns="" xmlns:p14="http://schemas.microsoft.com/office/powerpoint/2010/main" val="155047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00" fill="hold"/>
                                        <p:tgtEl>
                                          <p:spTgt spid="8"/>
                                        </p:tgtEl>
                                        <p:attrNameLst>
                                          <p:attrName>ppt_x</p:attrName>
                                        </p:attrNameLst>
                                      </p:cBhvr>
                                      <p:tavLst>
                                        <p:tav tm="0">
                                          <p:val>
                                            <p:strVal val="#ppt_x"/>
                                          </p:val>
                                        </p:tav>
                                        <p:tav tm="100000">
                                          <p:val>
                                            <p:strVal val="#ppt_x"/>
                                          </p:val>
                                        </p:tav>
                                      </p:tavLst>
                                    </p:anim>
                                    <p:anim calcmode="lin" valueType="num">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800" fill="hold"/>
                                        <p:tgtEl>
                                          <p:spTgt spid="10"/>
                                        </p:tgtEl>
                                        <p:attrNameLst>
                                          <p:attrName>ppt_x</p:attrName>
                                        </p:attrNameLst>
                                      </p:cBhvr>
                                      <p:tavLst>
                                        <p:tav tm="0">
                                          <p:val>
                                            <p:strVal val="#ppt_x"/>
                                          </p:val>
                                        </p:tav>
                                        <p:tav tm="100000">
                                          <p:val>
                                            <p:strVal val="#ppt_x"/>
                                          </p:val>
                                        </p:tav>
                                      </p:tavLst>
                                    </p:anim>
                                    <p:anim calcmode="lin" valueType="num">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140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7" grpId="0"/>
      <p:bldP spid="29" grpId="0"/>
      <p:bldP spid="31" grpId="0"/>
      <p:bldP spid="33"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783393" y="408322"/>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Contexte </a:t>
            </a:r>
            <a:endParaRPr lang="en-US" dirty="0">
              <a:solidFill>
                <a:srgbClr val="002060"/>
              </a:solidFill>
            </a:endParaRPr>
          </a:p>
        </p:txBody>
      </p:sp>
      <p:pic>
        <p:nvPicPr>
          <p:cNvPr id="147461" name="Picture 5" descr="Résultat de recherche d'images pour &quot;pour quoi E-reputation&quot;"/>
          <p:cNvPicPr>
            <a:picLocks noChangeAspect="1" noChangeArrowheads="1"/>
          </p:cNvPicPr>
          <p:nvPr/>
        </p:nvPicPr>
        <p:blipFill>
          <a:blip r:embed="rId3"/>
          <a:srcRect/>
          <a:stretch>
            <a:fillRect/>
          </a:stretch>
        </p:blipFill>
        <p:spPr bwMode="auto">
          <a:xfrm>
            <a:off x="1475656" y="1772816"/>
            <a:ext cx="5992964" cy="3993494"/>
          </a:xfrm>
          <a:prstGeom prst="rect">
            <a:avLst/>
          </a:prstGeom>
          <a:noFill/>
        </p:spPr>
      </p:pic>
      <p:pic>
        <p:nvPicPr>
          <p:cNvPr id="22" name="Picture 1" descr="G:\projet\slides\Fotolia_52254526_XS-300x200.jpg"/>
          <p:cNvPicPr>
            <a:picLocks noChangeAspect="1" noChangeArrowheads="1"/>
          </p:cNvPicPr>
          <p:nvPr/>
        </p:nvPicPr>
        <p:blipFill>
          <a:blip r:embed="rId4"/>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687143" y="571947"/>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a:t>
            </a:r>
            <a:r>
              <a:rPr lang="fr-FR" b="1" dirty="0" smtClean="0">
                <a:solidFill>
                  <a:srgbClr val="002060"/>
                </a:solidFill>
              </a:rPr>
              <a:t>Contexte (pourquoi?) </a:t>
            </a:r>
            <a:endParaRPr lang="en-US" dirty="0">
              <a:solidFill>
                <a:srgbClr val="002060"/>
              </a:solidFill>
            </a:endParaRPr>
          </a:p>
        </p:txBody>
      </p:sp>
      <p:pic>
        <p:nvPicPr>
          <p:cNvPr id="145419" name="Picture 11" descr="G:\projet\slides\copriht.jpg"/>
          <p:cNvPicPr>
            <a:picLocks noChangeAspect="1" noChangeArrowheads="1"/>
          </p:cNvPicPr>
          <p:nvPr/>
        </p:nvPicPr>
        <p:blipFill>
          <a:blip r:embed="rId3"/>
          <a:srcRect/>
          <a:stretch>
            <a:fillRect/>
          </a:stretch>
        </p:blipFill>
        <p:spPr bwMode="auto">
          <a:xfrm>
            <a:off x="109137" y="6273316"/>
            <a:ext cx="3032125" cy="441325"/>
          </a:xfrm>
          <a:prstGeom prst="rect">
            <a:avLst/>
          </a:prstGeom>
          <a:noFill/>
        </p:spPr>
      </p:pic>
      <p:pic>
        <p:nvPicPr>
          <p:cNvPr id="146447" name="Picture 15" descr="G:\projet\slides\erputation-50-chiffres-cls-connatre-19-638.jpg"/>
          <p:cNvPicPr>
            <a:picLocks noChangeAspect="1" noChangeArrowheads="1"/>
          </p:cNvPicPr>
          <p:nvPr/>
        </p:nvPicPr>
        <p:blipFill>
          <a:blip r:embed="rId4"/>
          <a:srcRect/>
          <a:stretch>
            <a:fillRect/>
          </a:stretch>
        </p:blipFill>
        <p:spPr bwMode="auto">
          <a:xfrm>
            <a:off x="4658912" y="3616508"/>
            <a:ext cx="4358741" cy="1935163"/>
          </a:xfrm>
          <a:prstGeom prst="rect">
            <a:avLst/>
          </a:prstGeom>
          <a:noFill/>
        </p:spPr>
      </p:pic>
      <p:pic>
        <p:nvPicPr>
          <p:cNvPr id="146448" name="Picture 16" descr="G:\projet\slides\erputation-50-chiffres-cls-connatre-24-638.jpg"/>
          <p:cNvPicPr>
            <a:picLocks noChangeAspect="1" noChangeArrowheads="1"/>
          </p:cNvPicPr>
          <p:nvPr/>
        </p:nvPicPr>
        <p:blipFill>
          <a:blip r:embed="rId5"/>
          <a:srcRect/>
          <a:stretch>
            <a:fillRect/>
          </a:stretch>
        </p:blipFill>
        <p:spPr bwMode="auto">
          <a:xfrm>
            <a:off x="109137" y="1687883"/>
            <a:ext cx="5218947" cy="1836737"/>
          </a:xfrm>
          <a:prstGeom prst="rect">
            <a:avLst/>
          </a:prstGeom>
          <a:noFill/>
        </p:spPr>
      </p:pic>
      <p:pic>
        <p:nvPicPr>
          <p:cNvPr id="146452" name="Picture 20" descr="G:\projet\slides\reseaux-sociaux.jpg"/>
          <p:cNvPicPr>
            <a:picLocks noChangeAspect="1" noChangeArrowheads="1"/>
          </p:cNvPicPr>
          <p:nvPr/>
        </p:nvPicPr>
        <p:blipFill>
          <a:blip r:embed="rId6"/>
          <a:srcRect/>
          <a:stretch>
            <a:fillRect/>
          </a:stretch>
        </p:blipFill>
        <p:spPr bwMode="auto">
          <a:xfrm>
            <a:off x="251520" y="3717032"/>
            <a:ext cx="4210835" cy="1719139"/>
          </a:xfrm>
          <a:prstGeom prst="rect">
            <a:avLst/>
          </a:prstGeom>
          <a:noFill/>
        </p:spPr>
      </p:pic>
      <p:pic>
        <p:nvPicPr>
          <p:cNvPr id="146453" name="Picture 21"/>
          <p:cNvPicPr>
            <a:picLocks noChangeAspect="1" noChangeArrowheads="1"/>
          </p:cNvPicPr>
          <p:nvPr/>
        </p:nvPicPr>
        <p:blipFill>
          <a:blip r:embed="rId7"/>
          <a:srcRect/>
          <a:stretch>
            <a:fillRect/>
          </a:stretch>
        </p:blipFill>
        <p:spPr bwMode="auto">
          <a:xfrm>
            <a:off x="5868144" y="1652412"/>
            <a:ext cx="2283590" cy="1872208"/>
          </a:xfrm>
          <a:prstGeom prst="rect">
            <a:avLst/>
          </a:prstGeom>
          <a:noFill/>
          <a:ln w="9525">
            <a:noFill/>
            <a:miter lim="800000"/>
            <a:headEnd/>
            <a:tailEnd/>
          </a:ln>
        </p:spPr>
      </p:pic>
      <p:pic>
        <p:nvPicPr>
          <p:cNvPr id="29" name="Picture 1" descr="G:\projet\slides\Fotolia_52254526_XS-300x200.jpg"/>
          <p:cNvPicPr>
            <a:picLocks noChangeAspect="1" noChangeArrowheads="1"/>
          </p:cNvPicPr>
          <p:nvPr/>
        </p:nvPicPr>
        <p:blipFill>
          <a:blip r:embed="rId8"/>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448"/>
                                        </p:tgtEl>
                                        <p:attrNameLst>
                                          <p:attrName>style.visibility</p:attrName>
                                        </p:attrNameLst>
                                      </p:cBhvr>
                                      <p:to>
                                        <p:strVal val="visible"/>
                                      </p:to>
                                    </p:set>
                                    <p:anim calcmode="lin" valueType="num">
                                      <p:cBhvr additive="base">
                                        <p:cTn id="7" dur="500" fill="hold"/>
                                        <p:tgtEl>
                                          <p:spTgt spid="146448"/>
                                        </p:tgtEl>
                                        <p:attrNameLst>
                                          <p:attrName>ppt_x</p:attrName>
                                        </p:attrNameLst>
                                      </p:cBhvr>
                                      <p:tavLst>
                                        <p:tav tm="0">
                                          <p:val>
                                            <p:strVal val="0-#ppt_w/2"/>
                                          </p:val>
                                        </p:tav>
                                        <p:tav tm="100000">
                                          <p:val>
                                            <p:strVal val="#ppt_x"/>
                                          </p:val>
                                        </p:tav>
                                      </p:tavLst>
                                    </p:anim>
                                    <p:anim calcmode="lin" valueType="num">
                                      <p:cBhvr additive="base">
                                        <p:cTn id="8" dur="500" fill="hold"/>
                                        <p:tgtEl>
                                          <p:spTgt spid="1464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46447"/>
                                        </p:tgtEl>
                                        <p:attrNameLst>
                                          <p:attrName>style.visibility</p:attrName>
                                        </p:attrNameLst>
                                      </p:cBhvr>
                                      <p:to>
                                        <p:strVal val="visible"/>
                                      </p:to>
                                    </p:set>
                                    <p:animEffect transition="in" filter="wipe(right)">
                                      <p:cBhvr>
                                        <p:cTn id="12" dur="500"/>
                                        <p:tgtEl>
                                          <p:spTgt spid="146447"/>
                                        </p:tgtEl>
                                      </p:cBhvr>
                                    </p:animEffect>
                                  </p:childTnLst>
                                </p:cTn>
                              </p:par>
                              <p:par>
                                <p:cTn id="13" presetID="2" presetClass="entr" presetSubtype="4" fill="hold" nodeType="withEffect">
                                  <p:stCondLst>
                                    <p:cond delay="0"/>
                                  </p:stCondLst>
                                  <p:childTnLst>
                                    <p:set>
                                      <p:cBhvr>
                                        <p:cTn id="14" dur="1" fill="hold">
                                          <p:stCondLst>
                                            <p:cond delay="0"/>
                                          </p:stCondLst>
                                        </p:cTn>
                                        <p:tgtEl>
                                          <p:spTgt spid="146453"/>
                                        </p:tgtEl>
                                        <p:attrNameLst>
                                          <p:attrName>style.visibility</p:attrName>
                                        </p:attrNameLst>
                                      </p:cBhvr>
                                      <p:to>
                                        <p:strVal val="visible"/>
                                      </p:to>
                                    </p:set>
                                    <p:anim calcmode="lin" valueType="num">
                                      <p:cBhvr additive="base">
                                        <p:cTn id="15" dur="500" fill="hold"/>
                                        <p:tgtEl>
                                          <p:spTgt spid="146453"/>
                                        </p:tgtEl>
                                        <p:attrNameLst>
                                          <p:attrName>ppt_x</p:attrName>
                                        </p:attrNameLst>
                                      </p:cBhvr>
                                      <p:tavLst>
                                        <p:tav tm="0">
                                          <p:val>
                                            <p:strVal val="#ppt_x"/>
                                          </p:val>
                                        </p:tav>
                                        <p:tav tm="100000">
                                          <p:val>
                                            <p:strVal val="#ppt_x"/>
                                          </p:val>
                                        </p:tav>
                                      </p:tavLst>
                                    </p:anim>
                                    <p:anim calcmode="lin" valueType="num">
                                      <p:cBhvr additive="base">
                                        <p:cTn id="16" dur="500" fill="hold"/>
                                        <p:tgtEl>
                                          <p:spTgt spid="1464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6452"/>
                                        </p:tgtEl>
                                        <p:attrNameLst>
                                          <p:attrName>style.visibility</p:attrName>
                                        </p:attrNameLst>
                                      </p:cBhvr>
                                      <p:to>
                                        <p:strVal val="visible"/>
                                      </p:to>
                                    </p:set>
                                    <p:anim calcmode="lin" valueType="num">
                                      <p:cBhvr additive="base">
                                        <p:cTn id="19" dur="500" fill="hold"/>
                                        <p:tgtEl>
                                          <p:spTgt spid="146452"/>
                                        </p:tgtEl>
                                        <p:attrNameLst>
                                          <p:attrName>ppt_x</p:attrName>
                                        </p:attrNameLst>
                                      </p:cBhvr>
                                      <p:tavLst>
                                        <p:tav tm="0">
                                          <p:val>
                                            <p:strVal val="#ppt_x"/>
                                          </p:val>
                                        </p:tav>
                                        <p:tav tm="100000">
                                          <p:val>
                                            <p:strVal val="#ppt_x"/>
                                          </p:val>
                                        </p:tav>
                                      </p:tavLst>
                                    </p:anim>
                                    <p:anim calcmode="lin" valueType="num">
                                      <p:cBhvr additive="base">
                                        <p:cTn id="20" dur="500" fill="hold"/>
                                        <p:tgtEl>
                                          <p:spTgt spid="1464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fitec.png"/>
          <p:cNvPicPr>
            <a:picLocks noChangeAspect="1"/>
          </p:cNvPicPr>
          <p:nvPr/>
        </p:nvPicPr>
        <p:blipFill>
          <a:blip r:embed="rId2" cstate="print">
            <a:clrChange>
              <a:clrFrom>
                <a:srgbClr val="FFFFFF"/>
              </a:clrFrom>
              <a:clrTo>
                <a:srgbClr val="FFFFFF">
                  <a:alpha val="0"/>
                </a:srgbClr>
              </a:clrTo>
            </a:clrChange>
            <a:lum contrast="30000"/>
          </a:blip>
          <a:stretch>
            <a:fillRect/>
          </a:stretch>
        </p:blipFill>
        <p:spPr>
          <a:xfrm>
            <a:off x="109137" y="-207404"/>
            <a:ext cx="1224136" cy="1188132"/>
          </a:xfrm>
          <a:prstGeom prst="rect">
            <a:avLst/>
          </a:prstGeom>
        </p:spPr>
      </p:pic>
      <p:sp>
        <p:nvSpPr>
          <p:cNvPr id="5" name="Title 2"/>
          <p:cNvSpPr txBox="1">
            <a:spLocks/>
          </p:cNvSpPr>
          <p:nvPr/>
        </p:nvSpPr>
        <p:spPr>
          <a:xfrm>
            <a:off x="783393" y="408322"/>
            <a:ext cx="7772400" cy="817561"/>
          </a:xfrm>
          <a:prstGeom prst="rect">
            <a:avLst/>
          </a:prstGeom>
        </p:spPr>
        <p:txBody>
          <a:bodyPr vert="horz" lIns="0" tIns="0" rIns="0" bIns="0" rtlCol="0" anchor="ctr">
            <a:normAutofit/>
          </a:bodyPr>
          <a:lst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a:lstStyle>
          <a:p>
            <a:r>
              <a:rPr lang="fr-FR" b="1" dirty="0">
                <a:solidFill>
                  <a:srgbClr val="002060"/>
                </a:solidFill>
              </a:rPr>
              <a:t>Cadre du Projet : </a:t>
            </a:r>
            <a:r>
              <a:rPr lang="fr-FR" b="1" dirty="0" smtClean="0">
                <a:solidFill>
                  <a:srgbClr val="002060"/>
                </a:solidFill>
              </a:rPr>
              <a:t>Contexte (Chiffres) </a:t>
            </a:r>
            <a:endParaRPr lang="en-US" dirty="0">
              <a:solidFill>
                <a:srgbClr val="002060"/>
              </a:solidFill>
            </a:endParaRPr>
          </a:p>
        </p:txBody>
      </p:sp>
      <p:pic>
        <p:nvPicPr>
          <p:cNvPr id="145419" name="Picture 11" descr="G:\projet\slides\copriht.jpg"/>
          <p:cNvPicPr>
            <a:picLocks noChangeAspect="1" noChangeArrowheads="1"/>
          </p:cNvPicPr>
          <p:nvPr/>
        </p:nvPicPr>
        <p:blipFill>
          <a:blip r:embed="rId3"/>
          <a:srcRect/>
          <a:stretch>
            <a:fillRect/>
          </a:stretch>
        </p:blipFill>
        <p:spPr bwMode="auto">
          <a:xfrm>
            <a:off x="-508" y="6408055"/>
            <a:ext cx="3032125" cy="441325"/>
          </a:xfrm>
          <a:prstGeom prst="rect">
            <a:avLst/>
          </a:prstGeom>
          <a:noFill/>
        </p:spPr>
      </p:pic>
      <p:pic>
        <p:nvPicPr>
          <p:cNvPr id="15" name="Picture 13" descr="G:\projet\slides\erputation-50-chiffres-cls-connatre-2-1024.jpg"/>
          <p:cNvPicPr>
            <a:picLocks noChangeAspect="1" noChangeArrowheads="1"/>
          </p:cNvPicPr>
          <p:nvPr/>
        </p:nvPicPr>
        <p:blipFill>
          <a:blip r:embed="rId4"/>
          <a:srcRect/>
          <a:stretch>
            <a:fillRect/>
          </a:stretch>
        </p:blipFill>
        <p:spPr bwMode="auto">
          <a:xfrm>
            <a:off x="162099" y="4182183"/>
            <a:ext cx="5773468" cy="2113956"/>
          </a:xfrm>
          <a:prstGeom prst="rect">
            <a:avLst/>
          </a:prstGeom>
          <a:noFill/>
        </p:spPr>
      </p:pic>
      <p:pic>
        <p:nvPicPr>
          <p:cNvPr id="147458" name="Picture 2"/>
          <p:cNvPicPr>
            <a:picLocks noChangeAspect="1" noChangeArrowheads="1"/>
          </p:cNvPicPr>
          <p:nvPr/>
        </p:nvPicPr>
        <p:blipFill>
          <a:blip r:embed="rId5"/>
          <a:srcRect/>
          <a:stretch>
            <a:fillRect/>
          </a:stretch>
        </p:blipFill>
        <p:spPr bwMode="auto">
          <a:xfrm>
            <a:off x="3113667" y="1449492"/>
            <a:ext cx="5906046" cy="2684566"/>
          </a:xfrm>
          <a:prstGeom prst="rect">
            <a:avLst/>
          </a:prstGeom>
          <a:noFill/>
          <a:ln w="9525">
            <a:noFill/>
            <a:miter lim="800000"/>
            <a:headEnd/>
            <a:tailEnd/>
          </a:ln>
        </p:spPr>
      </p:pic>
      <p:pic>
        <p:nvPicPr>
          <p:cNvPr id="147459" name="Picture 3" descr="G:\projet\slides\e-reputation.jpg"/>
          <p:cNvPicPr>
            <a:picLocks noChangeAspect="1" noChangeArrowheads="1"/>
          </p:cNvPicPr>
          <p:nvPr/>
        </p:nvPicPr>
        <p:blipFill>
          <a:blip r:embed="rId6"/>
          <a:srcRect/>
          <a:stretch>
            <a:fillRect/>
          </a:stretch>
        </p:blipFill>
        <p:spPr bwMode="auto">
          <a:xfrm>
            <a:off x="22117" y="1564992"/>
            <a:ext cx="3048000" cy="2530475"/>
          </a:xfrm>
          <a:prstGeom prst="rect">
            <a:avLst/>
          </a:prstGeom>
          <a:noFill/>
        </p:spPr>
      </p:pic>
      <p:pic>
        <p:nvPicPr>
          <p:cNvPr id="8" name="Picture 1" descr="G:\projet\slides\Fotolia_52254526_XS-300x200.jpg"/>
          <p:cNvPicPr>
            <a:picLocks noChangeAspect="1" noChangeArrowheads="1"/>
          </p:cNvPicPr>
          <p:nvPr/>
        </p:nvPicPr>
        <p:blipFill>
          <a:blip r:embed="rId7"/>
          <a:srcRect/>
          <a:stretch>
            <a:fillRect/>
          </a:stretch>
        </p:blipFill>
        <p:spPr bwMode="auto">
          <a:xfrm>
            <a:off x="8043002" y="6130611"/>
            <a:ext cx="1063336" cy="708890"/>
          </a:xfrm>
          <a:prstGeom prst="rect">
            <a:avLst/>
          </a:prstGeom>
          <a:noFill/>
        </p:spPr>
      </p:pic>
    </p:spTree>
    <p:extLst>
      <p:ext uri="{BB962C8B-B14F-4D97-AF65-F5344CB8AC3E}">
        <p14:creationId xmlns="" xmlns:p14="http://schemas.microsoft.com/office/powerpoint/2010/main" val="10395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7458"/>
                                        </p:tgtEl>
                                        <p:attrNameLst>
                                          <p:attrName>style.visibility</p:attrName>
                                        </p:attrNameLst>
                                      </p:cBhvr>
                                      <p:to>
                                        <p:strVal val="visible"/>
                                      </p:to>
                                    </p:set>
                                    <p:anim calcmode="lin" valueType="num">
                                      <p:cBhvr additive="base">
                                        <p:cTn id="7" dur="500" fill="hold"/>
                                        <p:tgtEl>
                                          <p:spTgt spid="147458"/>
                                        </p:tgtEl>
                                        <p:attrNameLst>
                                          <p:attrName>ppt_x</p:attrName>
                                        </p:attrNameLst>
                                      </p:cBhvr>
                                      <p:tavLst>
                                        <p:tav tm="0">
                                          <p:val>
                                            <p:strVal val="1+#ppt_w/2"/>
                                          </p:val>
                                        </p:tav>
                                        <p:tav tm="100000">
                                          <p:val>
                                            <p:strVal val="#ppt_x"/>
                                          </p:val>
                                        </p:tav>
                                      </p:tavLst>
                                    </p:anim>
                                    <p:anim calcmode="lin" valueType="num">
                                      <p:cBhvr additive="base">
                                        <p:cTn id="8" dur="500" fill="hold"/>
                                        <p:tgtEl>
                                          <p:spTgt spid="147458"/>
                                        </p:tgtEl>
                                        <p:attrNameLst>
                                          <p:attrName>ppt_y</p:attrName>
                                        </p:attrNameLst>
                                      </p:cBhvr>
                                      <p:tavLst>
                                        <p:tav tm="0">
                                          <p:val>
                                            <p:strVal val="#ppt_y"/>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147459"/>
                                        </p:tgtEl>
                                        <p:attrNameLst>
                                          <p:attrName>style.visibility</p:attrName>
                                        </p:attrNameLst>
                                      </p:cBhvr>
                                      <p:to>
                                        <p:strVal val="visible"/>
                                      </p:to>
                                    </p:set>
                                    <p:animEffect transition="in" filter="checkerboard(across)">
                                      <p:cBhvr>
                                        <p:cTn id="11" dur="500"/>
                                        <p:tgtEl>
                                          <p:spTgt spid="147459"/>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rbon - 4x3">
  <a:themeElements>
    <a:clrScheme name="i9_Storm Dark">
      <a:dk1>
        <a:srgbClr val="FFFFFF"/>
      </a:dk1>
      <a:lt1>
        <a:srgbClr val="2B2B2D"/>
      </a:lt1>
      <a:dk2>
        <a:srgbClr val="387390"/>
      </a:dk2>
      <a:lt2>
        <a:srgbClr val="46768C"/>
      </a:lt2>
      <a:accent1>
        <a:srgbClr val="97AEA0"/>
      </a:accent1>
      <a:accent2>
        <a:srgbClr val="7D9892"/>
      </a:accent2>
      <a:accent3>
        <a:srgbClr val="688687"/>
      </a:accent3>
      <a:accent4>
        <a:srgbClr val="5C818A"/>
      </a:accent4>
      <a:accent5>
        <a:srgbClr val="567C8A"/>
      </a:accent5>
      <a:accent6>
        <a:srgbClr val="4E798C"/>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1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153735</TotalTime>
  <Words>872</Words>
  <Application>Microsoft Office PowerPoint</Application>
  <PresentationFormat>Affichage à l'écran (4:3)</PresentationFormat>
  <Paragraphs>363</Paragraphs>
  <Slides>50</Slides>
  <Notes>2</Notes>
  <HiddenSlides>0</HiddenSlides>
  <MMClips>0</MMClips>
  <ScaleCrop>false</ScaleCrop>
  <HeadingPairs>
    <vt:vector size="4" baseType="variant">
      <vt:variant>
        <vt:lpstr>Thème</vt:lpstr>
      </vt:variant>
      <vt:variant>
        <vt:i4>2</vt:i4>
      </vt:variant>
      <vt:variant>
        <vt:lpstr>Titres des diapositives</vt:lpstr>
      </vt:variant>
      <vt:variant>
        <vt:i4>50</vt:i4>
      </vt:variant>
    </vt:vector>
  </HeadingPairs>
  <TitlesOfParts>
    <vt:vector size="52" baseType="lpstr">
      <vt:lpstr>Carbon - 4x3</vt:lpstr>
      <vt:lpstr>1_Office Theme</vt:lpstr>
      <vt:lpstr>Diapositive 1</vt:lpstr>
      <vt:lpstr>Plan</vt:lpstr>
      <vt:lpstr>Plan</vt:lpstr>
      <vt:lpstr>Cadre du Projet : Equipe </vt:lpstr>
      <vt:lpstr>Mon Profil   Nom : Ahmed KISMA   Formation : Ingénieur Système d’information et Analyse décisionnelle   Expériences pro : Développements et BI     Perspectives : Data Analyste en  BIG DATA  </vt:lpstr>
      <vt:lpstr>Cadre du Projet : Organisation </vt:lpstr>
      <vt:lpstr>Diapositive 7</vt:lpstr>
      <vt:lpstr>Diapositive 8</vt:lpstr>
      <vt:lpstr>Diapositive 9</vt:lpstr>
      <vt:lpstr>Diapositive 10</vt:lpstr>
      <vt:lpstr>Diapositive 11</vt:lpstr>
      <vt:lpstr>      1. PROJET - CONTEXT - E REPUTATION  59 % des internautes passent plus de 20 heures par semaine sur internet   41% des mécontentements s’expriment sur Facebook et Twitter  (like, love, sad, grrr, haha, wow, #, commentaires)   74% des internautes estiment que l’absence (marque ou personnalité) des réseaux sociaux est un non engagement    2,7 milliards de personnes peuvent voir ce qui est écrit sur l’internet   De la propagande virtuelle et de la manipulation d’opinion virtuelle (opinion hubs) sont les armes de guerre d’aujourd’hui   2,8 milliard d’euros c’est l’estimation du marché mondial de l’e-réputation en 2016    </vt:lpstr>
      <vt:lpstr>      1. PROJET - CONTEXT - E REPUTATION  D’ou l’importance:   De gérer la virtualisation de la société   De contrôler son identité virtuelle (action)  De maitriser son identité virtuelle (réaction)  De savoir ce qu’ils pensent de moi   De savoir ce qu’ils disent de moi     </vt:lpstr>
      <vt:lpstr>1. PROJET - PROBLEMATIQUE   Grosse quantité de données gratuites disponible (Réseaux Sociaux)  De la donnée « fresh » au quotidien     La réputation de personnalités (media, politique)   La réputation de marques         </vt:lpstr>
      <vt:lpstr>1. PROJET - OBJECTIFS    Sélectionner les technologies les plus adaptés pour permettre la mise en place d’un infrastructure technique BIG DATA   Collectionner des données  Analyser des données   Exploiter des données (visibilité pour le client)  Infrastructure de monitoring (maitrise)  Proposer un service de conseil (gain financier)  Vendre un service de gestion E-réputation sur le net (gain financier)  Vendre les analyses (vente données)    </vt:lpstr>
      <vt:lpstr>Diapositive 16</vt:lpstr>
      <vt:lpstr>Diapositive 17</vt:lpstr>
      <vt:lpstr>Agenda</vt:lpstr>
      <vt:lpstr>Diapositive 19</vt:lpstr>
      <vt:lpstr>Diapositive 20</vt:lpstr>
      <vt:lpstr>Diapositive 21</vt:lpstr>
      <vt:lpstr>Diapositive 22</vt:lpstr>
      <vt:lpstr>Architecture Big Data</vt:lpstr>
      <vt:lpstr>Architecture Big Data : Speed Layer</vt:lpstr>
      <vt:lpstr>Architecture Big Data : Batch Layer</vt:lpstr>
      <vt:lpstr>Diapositive 26</vt:lpstr>
      <vt:lpstr>Diapositive 27</vt:lpstr>
      <vt:lpstr>Volumétrie du Data </vt:lpstr>
      <vt:lpstr>Analyse des données: Text mining</vt:lpstr>
      <vt:lpstr>Analyse des données : Analyse des sentiments </vt:lpstr>
      <vt:lpstr>Plan</vt:lpstr>
      <vt:lpstr>3. RESULTATS</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Plan</vt:lpstr>
      <vt:lpstr>VISUALISATION DASHBOARD KIBANA</vt:lpstr>
      <vt:lpstr>Plan</vt:lpstr>
      <vt:lpstr>4. CONCLUSION &amp; PRESPECTIVES</vt:lpstr>
      <vt:lpstr>Diapositive 48</vt:lpstr>
      <vt:lpstr>4. PERSPECTIVES</vt:lpstr>
      <vt:lpstr>4.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(youexec.com) Pitch Deck</dc:title>
  <dc:creator>You Exec (youexec.com)</dc:creator>
  <cp:lastModifiedBy>Fitec</cp:lastModifiedBy>
  <cp:revision>1643</cp:revision>
  <dcterms:created xsi:type="dcterms:W3CDTF">2014-10-08T23:03:32Z</dcterms:created>
  <dcterms:modified xsi:type="dcterms:W3CDTF">2017-03-31T15:46:17Z</dcterms:modified>
</cp:coreProperties>
</file>